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81" r:id="rId1"/>
  </p:sldMasterIdLst>
  <p:sldIdLst>
    <p:sldId id="261" r:id="rId2"/>
    <p:sldId id="260" r:id="rId3"/>
    <p:sldId id="276" r:id="rId4"/>
    <p:sldId id="273" r:id="rId5"/>
    <p:sldId id="269" r:id="rId6"/>
    <p:sldId id="274" r:id="rId7"/>
    <p:sldId id="278" r:id="rId8"/>
    <p:sldId id="306" r:id="rId9"/>
    <p:sldId id="289" r:id="rId10"/>
    <p:sldId id="304" r:id="rId11"/>
    <p:sldId id="262" r:id="rId12"/>
    <p:sldId id="263" r:id="rId13"/>
    <p:sldId id="279" r:id="rId14"/>
    <p:sldId id="299" r:id="rId15"/>
    <p:sldId id="290" r:id="rId16"/>
    <p:sldId id="264" r:id="rId17"/>
    <p:sldId id="298" r:id="rId18"/>
    <p:sldId id="295" r:id="rId19"/>
    <p:sldId id="291" r:id="rId20"/>
    <p:sldId id="305" r:id="rId21"/>
    <p:sldId id="292" r:id="rId22"/>
    <p:sldId id="293" r:id="rId23"/>
    <p:sldId id="296" r:id="rId24"/>
    <p:sldId id="307" r:id="rId25"/>
    <p:sldId id="308" r:id="rId26"/>
    <p:sldId id="266" r:id="rId27"/>
    <p:sldId id="267" r:id="rId28"/>
    <p:sldId id="300" r:id="rId29"/>
    <p:sldId id="301" r:id="rId30"/>
    <p:sldId id="302" r:id="rId31"/>
    <p:sldId id="303" r:id="rId32"/>
    <p:sldId id="283" r:id="rId33"/>
  </p:sldIdLst>
  <p:sldSz cx="12192000" cy="6858000"/>
  <p:notesSz cx="6858000" cy="9144000"/>
  <p:embeddedFontLst>
    <p:embeddedFont>
      <p:font typeface="B Mitra" panose="00000400000000000000" pitchFamily="2" charset="-78"/>
      <p:regular r:id="rId34"/>
      <p:bold r:id="rId35"/>
    </p:embeddedFont>
    <p:embeddedFont>
      <p:font typeface="Wingdings 3" panose="05040102010807070707" pitchFamily="18" charset="2"/>
      <p:regular r:id="rId36"/>
    </p:embeddedFont>
    <p:embeddedFont>
      <p:font typeface="B Traffic" panose="00000400000000000000" pitchFamily="2" charset="-78"/>
      <p:regular r:id="rId37"/>
      <p:bold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  <p:embeddedFont>
      <p:font typeface="B Titr" panose="00000700000000000000" pitchFamily="2" charset="-78"/>
      <p:bold r:id="rId43"/>
    </p:embeddedFont>
  </p:embeddedFont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F096-F2D8-4233-8941-2BAB3B47211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11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4527-E54E-45D7-84CC-11C17B2D0EDF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97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4527-E54E-45D7-84CC-11C17B2D0EDF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7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4527-E54E-45D7-84CC-11C17B2D0EDF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76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4527-E54E-45D7-84CC-11C17B2D0EDF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002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4527-E54E-45D7-84CC-11C17B2D0EDF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36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863C-BE5D-453B-BDB0-6FFCA798E3A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72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02FD-CC81-4CF1-A5CD-53F61684B792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265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1200" y="6248400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8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FF8898C-F518-4516-BDBE-08AC3BCB0D1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375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1200" y="6248400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8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EDB08DA-334A-428B-9917-49CB62C615C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00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0630-BE7D-402F-B317-9B17A894913C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58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AA35-A2B9-4AF5-B9E0-087ED94D60FA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3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7A4C-C5A2-465D-A4FE-712E2202A25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19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83CD-49F1-4B39-80D9-AEF1F31F225C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C21A-F7A3-4A5B-A977-A9F1862554A0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76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F09E-3DE2-4A58-A349-A5833EDF4E75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78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5B1B-BA81-4DD8-8789-06859FB114B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97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2B67-0AD0-42D2-9733-E7C957F96BD2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81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1B4527-E54E-45D7-84CC-11C17B2D0EDF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2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\\Bme2k3\user\usersmsc\abamdadian\filmseminar\mech3%20ghalb.mpg.ClipNum1.be5cebbdae32aea974535dc4b7897237.m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\\Bme2k3\user\usersmsc\abamdadian\filmseminar\mavad%20tissue.avi.ClipNum2.ade6808bc3c4a4e0bb75bdc9f4932607.AV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\\Bme2k3\user\usersmsc\abamdadian\filmseminar\mech2%20dast2.mpeg" TargetMode="External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914400" y="0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altLang="en-US" sz="4800" b="1" dirty="0" smtClean="0">
                <a:cs typeface="B Titr" panose="00000700000000000000" pitchFamily="2" charset="-78"/>
              </a:rPr>
              <a:t>معرفی رشته</a:t>
            </a:r>
          </a:p>
          <a:p>
            <a:pPr algn="ctr">
              <a:spcBef>
                <a:spcPct val="50000"/>
              </a:spcBef>
            </a:pPr>
            <a:r>
              <a:rPr lang="fa-IR" altLang="en-US" sz="4800" b="1" dirty="0" smtClean="0">
                <a:cs typeface="B Titr" panose="00000700000000000000" pitchFamily="2" charset="-78"/>
              </a:rPr>
              <a:t>مهندسی پزشکی</a:t>
            </a:r>
            <a:endParaRPr lang="fa-IR" altLang="en-US" sz="4800" b="1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6518" y="1952847"/>
            <a:ext cx="5573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Biomedical Engineering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74588"/>
            <a:ext cx="3847306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28600" y="5657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altLang="en-US" b="1" dirty="0">
                <a:cs typeface="B Traffic" panose="00000400000000000000" pitchFamily="2" charset="-78"/>
              </a:rPr>
              <a:t>ارائه دهندگان:</a:t>
            </a:r>
          </a:p>
          <a:p>
            <a:pPr algn="ctr">
              <a:spcBef>
                <a:spcPct val="50000"/>
              </a:spcBef>
            </a:pPr>
            <a:r>
              <a:rPr lang="fa-IR" altLang="en-US" b="1" dirty="0">
                <a:cs typeface="B Traffic" panose="00000400000000000000" pitchFamily="2" charset="-78"/>
              </a:rPr>
              <a:t>لاله كاردر                  ريحانه سپهر</a:t>
            </a:r>
          </a:p>
          <a:p>
            <a:pPr algn="just">
              <a:spcBef>
                <a:spcPct val="50000"/>
              </a:spcBef>
            </a:pPr>
            <a:r>
              <a:rPr lang="fa-IR" altLang="en-US" b="1" dirty="0">
                <a:cs typeface="B Traffic" panose="00000400000000000000" pitchFamily="2" charset="-78"/>
              </a:rPr>
              <a:t>                     پگاه طيرانيان حسيني            عطيه بامداديان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altLang="en-US" sz="4800" b="1" dirty="0">
                <a:cs typeface="B Mitra" panose="00000400000000000000" pitchFamily="2" charset="-78"/>
              </a:rPr>
              <a:t>رشته هاي مرتبط با مهندسي پزشكي</a:t>
            </a:r>
            <a:endParaRPr lang="en-US" altLang="en-US" sz="4800" b="1" dirty="0">
              <a:cs typeface="B Mitra" panose="00000400000000000000" pitchFamily="2" charset="-78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120602" y="1600200"/>
            <a:ext cx="8153400" cy="9753600"/>
          </a:xfrm>
        </p:spPr>
        <p:txBody>
          <a:bodyPr>
            <a:normAutofit/>
          </a:bodyPr>
          <a:lstStyle/>
          <a:p>
            <a:pPr algn="justLow" rtl="1"/>
            <a:r>
              <a:rPr lang="fa-IR" altLang="en-US" sz="1600" b="1" dirty="0">
                <a:cs typeface="B Mitra" panose="00000400000000000000" pitchFamily="2" charset="-78"/>
              </a:rPr>
              <a:t>بيوانفورماتيك</a:t>
            </a:r>
          </a:p>
          <a:p>
            <a:pPr algn="justLow" rtl="1">
              <a:buFont typeface="Wingdings" panose="05000000000000000000" pitchFamily="2" charset="2"/>
              <a:buNone/>
            </a:pPr>
            <a:r>
              <a:rPr lang="fa-IR" altLang="en-US" sz="1600" dirty="0">
                <a:cs typeface="B Mitra" panose="00000400000000000000" pitchFamily="2" charset="-78"/>
              </a:rPr>
              <a:t>    طراحي و استفاده از ابزارهاي كامپيوتري براي جمع آوري و آناليز اطلاعات پزشكي</a:t>
            </a:r>
          </a:p>
          <a:p>
            <a:pPr algn="justLow" rtl="1"/>
            <a:r>
              <a:rPr lang="en-US" altLang="en-US" sz="1600" b="1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BioMEMS </a:t>
            </a:r>
            <a:r>
              <a:rPr lang="en-US" altLang="en-US" sz="1600" dirty="0">
                <a:latin typeface="Times New Roman" panose="02020603050405020304" pitchFamily="18" charset="0"/>
                <a:cs typeface="B Mitra" panose="00000400000000000000" pitchFamily="2" charset="-78"/>
              </a:rPr>
              <a:t>(Micro Electro Mechanical Systems)</a:t>
            </a:r>
            <a:r>
              <a:rPr lang="fa-IR" altLang="en-US" sz="1600" b="1" dirty="0">
                <a:latin typeface="Times New Roman" panose="02020603050405020304" pitchFamily="18" charset="0"/>
                <a:cs typeface="B Mitra" panose="00000400000000000000" pitchFamily="2" charset="-78"/>
              </a:rPr>
              <a:t> </a:t>
            </a:r>
          </a:p>
          <a:p>
            <a:pPr algn="justLow" rtl="1">
              <a:buFont typeface="Wingdings" panose="05000000000000000000" pitchFamily="2" charset="2"/>
              <a:buNone/>
            </a:pPr>
            <a:r>
              <a:rPr lang="fa-IR" altLang="en-US" sz="1600" dirty="0">
                <a:latin typeface="Times New Roman" panose="02020603050405020304" pitchFamily="18" charset="0"/>
                <a:cs typeface="B Mitra" panose="00000400000000000000" pitchFamily="2" charset="-78"/>
              </a:rPr>
              <a:t>   تركيبي از المانهاي الكتريكي، سنسورها، عملگرها و المانهاي مكانيكي كه روي يك قطعه سيليكون ساخته مي شوند</a:t>
            </a:r>
          </a:p>
          <a:p>
            <a:pPr algn="justLow" rtl="1"/>
            <a:r>
              <a:rPr lang="fa-IR" altLang="en-US" sz="1600" b="1" dirty="0" smtClean="0">
                <a:cs typeface="B Mitra" panose="00000400000000000000" pitchFamily="2" charset="-78"/>
              </a:rPr>
              <a:t>بيوتكنولوژي </a:t>
            </a:r>
            <a:endParaRPr lang="fa-IR" altLang="en-US" sz="1600" b="1" dirty="0">
              <a:cs typeface="B Mitra" panose="00000400000000000000" pitchFamily="2" charset="-78"/>
            </a:endParaRPr>
          </a:p>
          <a:p>
            <a:pPr algn="justLow" rtl="1">
              <a:buFont typeface="Wingdings" panose="05000000000000000000" pitchFamily="2" charset="2"/>
              <a:buNone/>
            </a:pPr>
            <a:r>
              <a:rPr lang="fa-IR" altLang="en-US" sz="1600" dirty="0">
                <a:cs typeface="B Mitra" panose="00000400000000000000" pitchFamily="2" charset="-78"/>
              </a:rPr>
              <a:t>   استفاده از ارگانيزم هاي زنده براي توليد يا تغيير مواد و يا بهبود محصولات گياهي و حيواني</a:t>
            </a:r>
          </a:p>
          <a:p>
            <a:pPr algn="justLow" rtl="1"/>
            <a:r>
              <a:rPr lang="en-US" altLang="en-US" sz="1600" b="1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IT</a:t>
            </a:r>
            <a:r>
              <a:rPr lang="en-US" altLang="en-US" sz="1600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B Mitra" panose="00000400000000000000" pitchFamily="2" charset="-78"/>
              </a:rPr>
              <a:t>( Information Technology) </a:t>
            </a:r>
            <a:endParaRPr lang="en-US" altLang="en-US" sz="1600" b="1" dirty="0">
              <a:latin typeface="Times New Roman" panose="02020603050405020304" pitchFamily="18" charset="0"/>
              <a:cs typeface="B Mitra" panose="00000400000000000000" pitchFamily="2" charset="-78"/>
            </a:endParaRPr>
          </a:p>
          <a:p>
            <a:pPr lvl="1" algn="justLow" rtl="1">
              <a:buFont typeface="Wingdings" panose="05000000000000000000" pitchFamily="2" charset="2"/>
              <a:buNone/>
            </a:pPr>
            <a:r>
              <a:rPr lang="fa-IR" altLang="en-US" dirty="0">
                <a:latin typeface="Times New Roman" panose="02020603050405020304" pitchFamily="18" charset="0"/>
                <a:cs typeface="B Mitra" panose="00000400000000000000" pitchFamily="2" charset="-78"/>
              </a:rPr>
              <a:t>استفاده از سيستمهاي مخابراتي در مهندسي پزشكي و واقعيت مجازي </a:t>
            </a:r>
          </a:p>
          <a:p>
            <a:pPr algn="justLow" rtl="1"/>
            <a:r>
              <a:rPr lang="fa-IR" altLang="en-US" sz="1600" b="1" dirty="0" smtClean="0">
                <a:cs typeface="B Mitra" panose="00000400000000000000" pitchFamily="2" charset="-78"/>
              </a:rPr>
              <a:t>رباتيك</a:t>
            </a:r>
            <a:endParaRPr lang="fa-IR" altLang="en-US" sz="1600" b="1" dirty="0">
              <a:cs typeface="B Mitra" panose="00000400000000000000" pitchFamily="2" charset="-78"/>
            </a:endParaRPr>
          </a:p>
          <a:p>
            <a:pPr algn="justLow" rtl="1">
              <a:buFont typeface="Wingdings" panose="05000000000000000000" pitchFamily="2" charset="2"/>
              <a:buNone/>
            </a:pPr>
            <a:r>
              <a:rPr lang="fa-IR" altLang="en-US" sz="1600" dirty="0">
                <a:cs typeface="B Mitra" panose="00000400000000000000" pitchFamily="2" charset="-78"/>
              </a:rPr>
              <a:t>	 استفاده از رباتها براي كمك به تيم پزشكي براي برنامه ريزي و يا انجام جراحي</a:t>
            </a:r>
          </a:p>
          <a:p>
            <a:pPr algn="justLow" rtl="1"/>
            <a:r>
              <a:rPr lang="fa-IR" altLang="en-US" sz="1600" b="1" dirty="0" smtClean="0">
                <a:cs typeface="B Mitra" panose="00000400000000000000" pitchFamily="2" charset="-78"/>
              </a:rPr>
              <a:t>مهندسي </a:t>
            </a:r>
            <a:r>
              <a:rPr lang="fa-IR" altLang="en-US" sz="1600" b="1" dirty="0">
                <a:cs typeface="B Mitra" panose="00000400000000000000" pitchFamily="2" charset="-78"/>
              </a:rPr>
              <a:t>عصبي</a:t>
            </a:r>
            <a:r>
              <a:rPr lang="fa-IR" altLang="en-US" sz="1600" dirty="0">
                <a:cs typeface="B Mitra" panose="00000400000000000000" pitchFamily="2" charset="-78"/>
              </a:rPr>
              <a:t> </a:t>
            </a:r>
            <a:r>
              <a:rPr lang="fa-IR" altLang="en-US" sz="1600" dirty="0">
                <a:latin typeface="Times New Roman" panose="02020603050405020304" pitchFamily="18" charset="0"/>
                <a:cs typeface="B Mitra" panose="00000400000000000000" pitchFamily="2" charset="-78"/>
              </a:rPr>
              <a:t>(</a:t>
            </a:r>
            <a:r>
              <a:rPr lang="en-US" altLang="en-US" sz="1600" dirty="0">
                <a:latin typeface="Times New Roman" panose="02020603050405020304" pitchFamily="18" charset="0"/>
                <a:cs typeface="B Mitra" panose="00000400000000000000" pitchFamily="2" charset="-78"/>
              </a:rPr>
              <a:t>Neural Engineering</a:t>
            </a:r>
            <a:r>
              <a:rPr lang="fa-IR" altLang="en-US" sz="1600" dirty="0">
                <a:latin typeface="Times New Roman" panose="02020603050405020304" pitchFamily="18" charset="0"/>
                <a:cs typeface="B Mitra" panose="00000400000000000000" pitchFamily="2" charset="-78"/>
              </a:rPr>
              <a:t>)</a:t>
            </a:r>
          </a:p>
          <a:p>
            <a:pPr algn="justLow" rtl="1">
              <a:buFont typeface="Wingdings" panose="05000000000000000000" pitchFamily="2" charset="2"/>
              <a:buNone/>
            </a:pPr>
            <a:r>
              <a:rPr lang="fa-IR" altLang="en-US" sz="1600" dirty="0">
                <a:cs typeface="B Mitra" panose="00000400000000000000" pitchFamily="2" charset="-78"/>
              </a:rPr>
              <a:t>	زمينه اي بين رشته اي كه با بررسي سيستمهاي عصبي در مغز و ايجاد ارتباط بين سيستم عصبي و سيسماي الكترونيكي براي ايجاد پلي ارتباطي بين مغز و كامپيوتر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79191E-6 L -0.00191 -0.707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539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4.04624E-6 L 0.00052 -0.688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42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00578E-6 L 0.00139 -0.719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597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4509E-6 L 0.00191 -0.726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3634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36994E-6 L -0.00625 -0.752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761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79769E-6 L 0.00278 -0.747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37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 dirty="0">
                <a:cs typeface="B Titr" panose="00000700000000000000" pitchFamily="2" charset="-78"/>
              </a:rPr>
              <a:t>گرايش </a:t>
            </a:r>
            <a:r>
              <a:rPr lang="fa-IR" altLang="en-US" sz="4800" b="1" dirty="0" smtClean="0">
                <a:cs typeface="B Titr" panose="00000700000000000000" pitchFamily="2" charset="-78"/>
              </a:rPr>
              <a:t>های مهندسی پزشکی</a:t>
            </a:r>
            <a:endParaRPr lang="en-US" altLang="en-US" sz="4800" b="1" dirty="0">
              <a:cs typeface="B Titr" panose="00000700000000000000" pitchFamily="2" charset="-7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195186" y="1676400"/>
            <a:ext cx="8153400" cy="40386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endParaRPr lang="fa-IR" altLang="en-US" sz="2700" dirty="0">
              <a:cs typeface="B Mitra" panose="00000400000000000000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 altLang="en-US" sz="3300" dirty="0">
                <a:cs typeface="B Mitra" panose="00000400000000000000" pitchFamily="2" charset="-78"/>
                <a:hlinkClick r:id="rId2" action="ppaction://hlinksldjump"/>
              </a:rPr>
              <a:t>بيو الكتريك</a:t>
            </a:r>
            <a:endParaRPr lang="fa-IR" altLang="en-US" sz="1200" dirty="0">
              <a:cs typeface="B Mitra" panose="00000400000000000000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 altLang="en-US" sz="3300" dirty="0">
                <a:cs typeface="B Mitra" panose="00000400000000000000" pitchFamily="2" charset="-78"/>
                <a:hlinkClick r:id="rId3" action="ppaction://hlinksldjump"/>
              </a:rPr>
              <a:t>بيو مكانيك</a:t>
            </a:r>
            <a:endParaRPr lang="fa-IR" altLang="en-US" sz="3300" dirty="0">
              <a:cs typeface="B Mitra" panose="00000400000000000000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 altLang="en-US" sz="3300" dirty="0">
                <a:cs typeface="B Mitra" panose="00000400000000000000" pitchFamily="2" charset="-78"/>
                <a:hlinkClick r:id="rId4" action="ppaction://hlinksldjump"/>
              </a:rPr>
              <a:t>بيو مواد</a:t>
            </a:r>
            <a:endParaRPr lang="fa-IR" altLang="en-US" sz="3300" dirty="0">
              <a:cs typeface="B Mitra" panose="00000400000000000000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 altLang="en-US" sz="3300" dirty="0">
                <a:cs typeface="B Mitra" panose="00000400000000000000" pitchFamily="2" charset="-78"/>
                <a:hlinkClick r:id="rId5" action="ppaction://hlinksldjump"/>
              </a:rPr>
              <a:t>مهندسي توانبخشي و ارتوپدي</a:t>
            </a:r>
            <a:endParaRPr lang="fa-IR" altLang="en-US" sz="3300" dirty="0">
              <a:cs typeface="B Mitra" panose="00000400000000000000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 altLang="en-US" sz="3300" dirty="0">
                <a:cs typeface="B Mitra" panose="00000400000000000000" pitchFamily="2" charset="-78"/>
                <a:hlinkClick r:id="rId6" action="ppaction://hlinksldjump"/>
              </a:rPr>
              <a:t>فيزيولوژي سيستم</a:t>
            </a:r>
            <a:endParaRPr lang="fa-IR" altLang="en-US" sz="3300" dirty="0">
              <a:cs typeface="B Mitra" panose="00000400000000000000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 altLang="en-US" sz="3300" dirty="0">
                <a:cs typeface="B Mitra" panose="00000400000000000000" pitchFamily="2" charset="-78"/>
                <a:hlinkClick r:id="rId7" action="ppaction://hlinksldjump"/>
              </a:rPr>
              <a:t>مهندسي كلينيكي</a:t>
            </a:r>
            <a:endParaRPr lang="en-US" altLang="en-US" sz="33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 dirty="0">
                <a:cs typeface="B Titr" panose="00000700000000000000" pitchFamily="2" charset="-78"/>
              </a:rPr>
              <a:t>بيوالكتريك</a:t>
            </a:r>
            <a:endParaRPr lang="en-US" altLang="en-US" sz="4800" b="1" dirty="0">
              <a:cs typeface="B Titr" panose="00000700000000000000" pitchFamily="2" charset="-7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828800"/>
            <a:ext cx="7048500" cy="4038600"/>
          </a:xfrm>
        </p:spPr>
        <p:txBody>
          <a:bodyPr/>
          <a:lstStyle/>
          <a:p>
            <a:pPr algn="justLow" rtl="1">
              <a:buFont typeface="Wingdings" panose="05000000000000000000" pitchFamily="2" charset="2"/>
              <a:buNone/>
            </a:pPr>
            <a:r>
              <a:rPr lang="fa-IR" altLang="en-US" sz="2400" dirty="0">
                <a:cs typeface="B Mitra" panose="00000400000000000000" pitchFamily="2" charset="-78"/>
              </a:rPr>
              <a:t>    گرايشي از مهندسي پزشكي و زيستي است كه با استفاده از قوانين الكترونيك به تحليل سيستمهاي زيستي از يك سو و طراحي دستگاههاي الكترونيكي متناسب با فعاليتهاي اندامهاي گوناگون بدن و به طور كلي دستگاههاي داراي كاربرد كلينيكي از سوي ديگر مي پردازد.</a:t>
            </a:r>
            <a:endParaRPr lang="en-US" altLang="en-US" sz="24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134" y="914400"/>
            <a:ext cx="8596668" cy="1320800"/>
          </a:xfrm>
        </p:spPr>
        <p:txBody>
          <a:bodyPr/>
          <a:lstStyle/>
          <a:p>
            <a:pPr algn="ctr" rtl="1"/>
            <a:r>
              <a:rPr lang="fa-IR" altLang="en-US" sz="4800" b="1" dirty="0">
                <a:cs typeface="B Mitra" panose="00000400000000000000" pitchFamily="2" charset="-78"/>
              </a:rPr>
              <a:t>شاخه هاي بيوالكتريك</a:t>
            </a:r>
            <a:endParaRPr lang="en-US" altLang="en-US" sz="4800" b="1" dirty="0">
              <a:cs typeface="B Mitra" panose="00000400000000000000" pitchFamily="2" charset="-78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2209800"/>
            <a:ext cx="6858000" cy="4343400"/>
          </a:xfrm>
        </p:spPr>
        <p:txBody>
          <a:bodyPr/>
          <a:lstStyle/>
          <a:p>
            <a:pPr algn="justLow" rtl="1"/>
            <a:r>
              <a:rPr lang="fa-IR" altLang="en-US" dirty="0">
                <a:cs typeface="B Mitra" panose="00000400000000000000" pitchFamily="2" charset="-78"/>
              </a:rPr>
              <a:t>مدلسازي سيستمهاي زيستي، شبيه سازي و كنترل</a:t>
            </a:r>
            <a:endParaRPr lang="fa-IR" altLang="en-US" sz="1500" dirty="0">
              <a:cs typeface="B Mitra" panose="00000400000000000000" pitchFamily="2" charset="-78"/>
            </a:endParaRPr>
          </a:p>
          <a:p>
            <a:pPr algn="justLow" rtl="1"/>
            <a:r>
              <a:rPr lang="fa-IR" altLang="en-US" dirty="0">
                <a:cs typeface="B Mitra" panose="00000400000000000000" pitchFamily="2" charset="-78"/>
              </a:rPr>
              <a:t>بيواينسترومنت</a:t>
            </a:r>
            <a:endParaRPr lang="fa-IR" altLang="en-US" sz="1700" dirty="0">
              <a:cs typeface="B Mitra" panose="00000400000000000000" pitchFamily="2" charset="-78"/>
            </a:endParaRPr>
          </a:p>
          <a:p>
            <a:pPr algn="justLow" rtl="1"/>
            <a:r>
              <a:rPr lang="fa-IR" altLang="en-US" dirty="0">
                <a:cs typeface="B Mitra" panose="00000400000000000000" pitchFamily="2" charset="-78"/>
              </a:rPr>
              <a:t>سيستمهاي تصوير برداري و پردازش تصوير</a:t>
            </a:r>
          </a:p>
          <a:p>
            <a:pPr algn="justLow" rtl="1"/>
            <a:r>
              <a:rPr lang="fa-IR" altLang="en-US" dirty="0">
                <a:cs typeface="B Mitra" panose="00000400000000000000" pitchFamily="2" charset="-78"/>
              </a:rPr>
              <a:t>پزشكي از راه دور</a:t>
            </a:r>
          </a:p>
          <a:p>
            <a:pPr algn="justLow" rtl="1"/>
            <a:r>
              <a:rPr lang="fa-IR" altLang="en-US" dirty="0">
                <a:cs typeface="B Mitra" panose="00000400000000000000" pitchFamily="2" charset="-78"/>
              </a:rPr>
              <a:t>سيستمهاي پردازش علائم حياتي</a:t>
            </a:r>
          </a:p>
          <a:p>
            <a:pPr algn="justLow" rtl="1"/>
            <a:r>
              <a:rPr lang="fa-IR" altLang="en-US" dirty="0">
                <a:cs typeface="B Mitra" panose="00000400000000000000" pitchFamily="2" charset="-78"/>
              </a:rPr>
              <a:t>سيستمهاي پردازش گفتار</a:t>
            </a:r>
            <a:endParaRPr lang="fa-IR" altLang="en-US" sz="1700" dirty="0">
              <a:cs typeface="B Mitra" panose="00000400000000000000" pitchFamily="2" charset="-78"/>
            </a:endParaRPr>
          </a:p>
          <a:p>
            <a:pPr algn="justLow" rtl="1"/>
            <a:r>
              <a:rPr lang="fa-IR" altLang="en-US" dirty="0">
                <a:cs typeface="B Mitra" panose="00000400000000000000" pitchFamily="2" charset="-78"/>
              </a:rPr>
              <a:t>آثار بيولوژيكي ميدانهاي مغناطيسي</a:t>
            </a:r>
            <a:endParaRPr lang="en-US" altLang="en-US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534" y="990600"/>
            <a:ext cx="8596668" cy="1320800"/>
          </a:xfrm>
        </p:spPr>
        <p:txBody>
          <a:bodyPr/>
          <a:lstStyle/>
          <a:p>
            <a:pPr algn="ctr" rtl="1"/>
            <a:r>
              <a:rPr lang="fa-IR" altLang="en-US" sz="4800" b="1">
                <a:cs typeface="B Mitra" panose="00000400000000000000" pitchFamily="2" charset="-78"/>
              </a:rPr>
              <a:t>تحقيقات جديد در زمينه بيوالكتريك</a:t>
            </a:r>
            <a:endParaRPr lang="en-US" altLang="en-US" sz="4800" b="1">
              <a:cs typeface="B Mitra" panose="00000400000000000000" pitchFamily="2" charset="-78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362200"/>
            <a:ext cx="8077200" cy="4495800"/>
          </a:xfrm>
        </p:spPr>
        <p:txBody>
          <a:bodyPr/>
          <a:lstStyle/>
          <a:p>
            <a:pPr algn="justLow" rtl="1"/>
            <a:r>
              <a:rPr lang="fa-IR" altLang="en-US" b="1" dirty="0">
                <a:cs typeface="B Mitra" panose="00000400000000000000" pitchFamily="2" charset="-78"/>
              </a:rPr>
              <a:t>ارتباط مغز و كامپيوتر </a:t>
            </a:r>
            <a:r>
              <a:rPr lang="en-US" altLang="en-US" b="1" dirty="0">
                <a:cs typeface="B Mitra" panose="00000400000000000000" pitchFamily="2" charset="-78"/>
              </a:rPr>
              <a:t>BCI</a:t>
            </a:r>
            <a:endParaRPr lang="fa-IR" altLang="en-US" sz="1700" b="1" dirty="0">
              <a:cs typeface="B Mitra" panose="00000400000000000000" pitchFamily="2" charset="-78"/>
            </a:endParaRPr>
          </a:p>
          <a:p>
            <a:pPr algn="justLow" rtl="1"/>
            <a:r>
              <a:rPr lang="fa-IR" altLang="en-US" b="1" dirty="0">
                <a:cs typeface="B Mitra" panose="00000400000000000000" pitchFamily="2" charset="-78"/>
              </a:rPr>
              <a:t>پردازش سيگنالهاي </a:t>
            </a:r>
            <a:r>
              <a:rPr lang="en-US" altLang="en-US" b="1" dirty="0">
                <a:cs typeface="B Mitra" panose="00000400000000000000" pitchFamily="2" charset="-78"/>
              </a:rPr>
              <a:t>ECG</a:t>
            </a:r>
            <a:r>
              <a:rPr lang="fa-IR" altLang="en-US" b="1" dirty="0">
                <a:cs typeface="B Mitra" panose="00000400000000000000" pitchFamily="2" charset="-78"/>
              </a:rPr>
              <a:t> براي استخراج آريتمي ها و بيماري هاي قلبي</a:t>
            </a:r>
          </a:p>
          <a:p>
            <a:pPr algn="justLow" rtl="1"/>
            <a:r>
              <a:rPr lang="fa-IR" altLang="en-US" b="1" dirty="0">
                <a:cs typeface="B Mitra" panose="00000400000000000000" pitchFamily="2" charset="-78"/>
              </a:rPr>
              <a:t>ارسال اطلاعات و علائم حياتي بيمار از راه دور ( با استفاده از سيستمهاي مخابراتي)</a:t>
            </a:r>
          </a:p>
          <a:p>
            <a:pPr algn="justLow" rtl="1"/>
            <a:r>
              <a:rPr lang="fa-IR" altLang="en-US" b="1" dirty="0">
                <a:cs typeface="B Mitra" panose="00000400000000000000" pitchFamily="2" charset="-78"/>
              </a:rPr>
              <a:t>مدلسازي تفكر، خواب، ...</a:t>
            </a:r>
          </a:p>
          <a:p>
            <a:pPr algn="justLow" rtl="1"/>
            <a:r>
              <a:rPr lang="fa-IR" altLang="en-US" b="1" dirty="0">
                <a:cs typeface="B Mitra" panose="00000400000000000000" pitchFamily="2" charset="-78"/>
              </a:rPr>
              <a:t>پردازش و فشرده سازي تصاوير </a:t>
            </a:r>
            <a:r>
              <a:rPr lang="en-US" altLang="en-US" b="1" dirty="0">
                <a:cs typeface="B Mitra" panose="00000400000000000000" pitchFamily="2" charset="-78"/>
              </a:rPr>
              <a:t>MRI</a:t>
            </a:r>
            <a:r>
              <a:rPr lang="fa-IR" altLang="en-US" b="1" dirty="0">
                <a:cs typeface="B Mitra" panose="00000400000000000000" pitchFamily="2" charset="-78"/>
              </a:rPr>
              <a:t> </a:t>
            </a:r>
          </a:p>
          <a:p>
            <a:pPr algn="justLow" rtl="1">
              <a:buFont typeface="Wingdings" panose="05000000000000000000" pitchFamily="2" charset="2"/>
              <a:buNone/>
            </a:pPr>
            <a:r>
              <a:rPr lang="fa-IR" altLang="en-US" b="1" dirty="0">
                <a:cs typeface="B Mitra" panose="00000400000000000000" pitchFamily="2" charset="-78"/>
              </a:rPr>
              <a:t>    </a:t>
            </a:r>
            <a:endParaRPr lang="en-US" altLang="en-US" sz="1500" b="1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 dirty="0">
                <a:cs typeface="B Mitra" panose="00000400000000000000" pitchFamily="2" charset="-78"/>
              </a:rPr>
              <a:t>برخي پروژه هاي مهم(بيو الكتريك)</a:t>
            </a:r>
            <a:endParaRPr lang="en-US" altLang="en-US" sz="4800" b="1" dirty="0">
              <a:cs typeface="B Mitra" panose="00000400000000000000" pitchFamily="2" charset="-78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279929" y="1676400"/>
            <a:ext cx="8001000" cy="4876800"/>
          </a:xfrm>
        </p:spPr>
        <p:txBody>
          <a:bodyPr>
            <a:normAutofit lnSpcReduction="10000"/>
          </a:bodyPr>
          <a:lstStyle/>
          <a:p>
            <a:pPr algn="ctr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en-US" sz="2700" b="1" dirty="0">
                <a:cs typeface="B Mitra" panose="00000400000000000000" pitchFamily="2" charset="-78"/>
              </a:rPr>
              <a:t>طراحي و ساخت تجهيزات پزشكي</a:t>
            </a:r>
          </a:p>
          <a:p>
            <a:pPr algn="ctr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en-US" sz="2700" b="1" dirty="0">
              <a:cs typeface="B Mitra" panose="00000400000000000000" pitchFamily="2" charset="-78"/>
            </a:endParaRPr>
          </a:p>
          <a:p>
            <a:pPr algn="ctr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en-US" sz="2700" b="1" dirty="0">
              <a:cs typeface="B Mitra" panose="00000400000000000000" pitchFamily="2" charset="-78"/>
            </a:endParaRPr>
          </a:p>
          <a:p>
            <a:pPr algn="justLow" rtl="1">
              <a:lnSpc>
                <a:spcPct val="80000"/>
              </a:lnSpc>
            </a:pPr>
            <a:r>
              <a:rPr lang="fa-IR" altLang="en-US" sz="2700" b="1" dirty="0">
                <a:cs typeface="B Mitra" panose="00000400000000000000" pitchFamily="2" charset="-78"/>
              </a:rPr>
              <a:t>فلومتر ليزر داپلر</a:t>
            </a: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en-US" sz="2700" b="1" dirty="0">
              <a:cs typeface="B Mitra" panose="00000400000000000000" pitchFamily="2" charset="-78"/>
            </a:endParaRPr>
          </a:p>
          <a:p>
            <a:pPr algn="justLow" rtl="1">
              <a:lnSpc>
                <a:spcPct val="80000"/>
              </a:lnSpc>
            </a:pPr>
            <a:r>
              <a:rPr lang="fa-IR" altLang="en-US" sz="2700" b="1" dirty="0">
                <a:cs typeface="B Mitra" panose="00000400000000000000" pitchFamily="2" charset="-78"/>
              </a:rPr>
              <a:t>كارديوگراف امپدانسي </a:t>
            </a:r>
          </a:p>
          <a:p>
            <a:pPr algn="ctr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en-US" sz="2700" b="1" dirty="0">
                <a:cs typeface="B Mitra" panose="00000400000000000000" pitchFamily="2" charset="-78"/>
              </a:rPr>
              <a:t>سيستم هاي تصويرگر پزشكي</a:t>
            </a:r>
          </a:p>
          <a:p>
            <a:pPr algn="justLow" rtl="1">
              <a:lnSpc>
                <a:spcPct val="80000"/>
              </a:lnSpc>
            </a:pPr>
            <a:r>
              <a:rPr lang="fa-IR" altLang="en-US" sz="2700" b="1" dirty="0">
                <a:cs typeface="B Mitra" panose="00000400000000000000" pitchFamily="2" charset="-78"/>
              </a:rPr>
              <a:t>برد كامپيوتري انتقال تصاوير</a:t>
            </a:r>
          </a:p>
          <a:p>
            <a:pPr lvl="1"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en-US" sz="2200" b="1" dirty="0">
                <a:cs typeface="B Mitra" panose="00000400000000000000" pitchFamily="2" charset="-78"/>
              </a:rPr>
              <a:t>            </a:t>
            </a:r>
            <a:r>
              <a:rPr lang="en-US" altLang="en-US" sz="2200" b="1" dirty="0">
                <a:latin typeface="Times New Roman" panose="02020603050405020304" pitchFamily="18" charset="0"/>
                <a:cs typeface="B Mitra" panose="00000400000000000000" pitchFamily="2" charset="-78"/>
              </a:rPr>
              <a:t>MRI</a:t>
            </a:r>
          </a:p>
          <a:p>
            <a:pPr algn="justLow" rtl="1">
              <a:lnSpc>
                <a:spcPct val="80000"/>
              </a:lnSpc>
            </a:pPr>
            <a:r>
              <a:rPr lang="fa-IR" altLang="en-US" sz="2700" b="1" dirty="0">
                <a:latin typeface="Times New Roman" panose="02020603050405020304" pitchFamily="18" charset="0"/>
                <a:cs typeface="B Mitra" panose="00000400000000000000" pitchFamily="2" charset="-78"/>
              </a:rPr>
              <a:t>دست مصنوعي</a:t>
            </a:r>
            <a:endParaRPr lang="en-US" altLang="en-US" sz="2700" b="1" dirty="0">
              <a:latin typeface="Times New Roman" panose="02020603050405020304" pitchFamily="18" charset="0"/>
              <a:cs typeface="B Mitra" panose="00000400000000000000" pitchFamily="2" charset="-78"/>
            </a:endParaRPr>
          </a:p>
          <a:p>
            <a:pPr algn="ctr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en-US" sz="2700" b="1" dirty="0">
                <a:latin typeface="Times New Roman" panose="02020603050405020304" pitchFamily="18" charset="0"/>
                <a:cs typeface="B Mitra" panose="00000400000000000000" pitchFamily="2" charset="-78"/>
              </a:rPr>
              <a:t>اعضا و اندام هاي مصنوعي</a:t>
            </a:r>
            <a:endParaRPr lang="en-US" altLang="en-US" sz="2700" b="1" dirty="0"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18613 L -0.00173 -0.146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7283 L 0.00174 -0.3678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75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0.04879 L -0.01233 -0.28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6798 L 0.00261 -0.2649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7029 L -0.00209 -0.4032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1156 L 0.00191 -0.596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404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 dirty="0">
                <a:cs typeface="B Titr" panose="00000700000000000000" pitchFamily="2" charset="-78"/>
              </a:rPr>
              <a:t>بيومكانيك</a:t>
            </a:r>
            <a:endParaRPr lang="en-US" altLang="en-US" sz="4800" b="1" dirty="0">
              <a:cs typeface="B Titr" panose="00000700000000000000" pitchFamily="2" charset="-7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616075"/>
            <a:ext cx="6438900" cy="5791200"/>
          </a:xfrm>
        </p:spPr>
        <p:txBody>
          <a:bodyPr>
            <a:normAutofit lnSpcReduction="10000"/>
          </a:bodyPr>
          <a:lstStyle/>
          <a:p>
            <a:pPr algn="justLow" rt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en-US" sz="2400" dirty="0">
                <a:cs typeface="B Mitra" panose="00000400000000000000" pitchFamily="2" charset="-78"/>
              </a:rPr>
              <a:t>     </a:t>
            </a:r>
            <a:r>
              <a:rPr lang="fa-IR" altLang="en-US" sz="3000" dirty="0">
                <a:cs typeface="B Mitra" panose="00000400000000000000" pitchFamily="2" charset="-78"/>
              </a:rPr>
              <a:t>به كارگيري علم مكانيك در مسايل زيستي و پزشكي است وشامل مطالعه:</a:t>
            </a:r>
          </a:p>
          <a:p>
            <a:pPr algn="justLow" rt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en-US" sz="1600" dirty="0">
              <a:cs typeface="B Mitra" panose="00000400000000000000" pitchFamily="2" charset="-78"/>
            </a:endParaRPr>
          </a:p>
          <a:p>
            <a:pPr algn="justLow" rtl="1">
              <a:lnSpc>
                <a:spcPct val="90000"/>
              </a:lnSpc>
            </a:pPr>
            <a:r>
              <a:rPr lang="fa-IR" altLang="en-US" sz="2800" dirty="0">
                <a:cs typeface="B Mitra" panose="00000400000000000000" pitchFamily="2" charset="-78"/>
              </a:rPr>
              <a:t>ابزارهايي براي حركت انسان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sz="2800" dirty="0">
                <a:cs typeface="B Mitra" panose="00000400000000000000" pitchFamily="2" charset="-78"/>
              </a:rPr>
              <a:t>سيستم تنفسي 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sz="2800" dirty="0">
                <a:cs typeface="B Mitra" panose="00000400000000000000" pitchFamily="2" charset="-78"/>
              </a:rPr>
              <a:t>مكانيسم عضلاني اسكلتي 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sz="2800" dirty="0">
                <a:cs typeface="B Mitra" panose="00000400000000000000" pitchFamily="2" charset="-78"/>
              </a:rPr>
              <a:t>مكانيك قلبي- عروقي و قلبي- ريوي</a:t>
            </a:r>
          </a:p>
          <a:p>
            <a:pPr algn="justLow" rt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en-US" sz="2800" dirty="0">
                <a:cs typeface="B Mitra" panose="00000400000000000000" pitchFamily="2" charset="-78"/>
              </a:rPr>
              <a:t> موضوعات اصلي در بيومكانيك:</a:t>
            </a:r>
          </a:p>
          <a:p>
            <a:pPr algn="justLow" rt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en-US" sz="2800" dirty="0">
              <a:cs typeface="B Mitra" panose="00000400000000000000" pitchFamily="2" charset="-78"/>
            </a:endParaRPr>
          </a:p>
          <a:p>
            <a:pPr algn="justLow" rtl="1">
              <a:lnSpc>
                <a:spcPct val="90000"/>
              </a:lnSpc>
            </a:pPr>
            <a:r>
              <a:rPr lang="fa-IR" altLang="en-US" sz="2800" dirty="0">
                <a:cs typeface="B Mitra" panose="00000400000000000000" pitchFamily="2" charset="-78"/>
              </a:rPr>
              <a:t>ايمني : محافظت در برابر آسيب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sz="2800" dirty="0">
                <a:cs typeface="B Mitra" panose="00000400000000000000" pitchFamily="2" charset="-78"/>
              </a:rPr>
              <a:t>اثربخشي: به حداكثر رساندن خروجي 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sz="2800" dirty="0">
                <a:cs typeface="B Mitra" panose="00000400000000000000" pitchFamily="2" charset="-78"/>
              </a:rPr>
              <a:t>كارآيي: اقتصاد مصرف انرژي</a:t>
            </a:r>
          </a:p>
          <a:p>
            <a:pPr algn="justLow" rtl="1">
              <a:lnSpc>
                <a:spcPct val="90000"/>
              </a:lnSpc>
            </a:pPr>
            <a:endParaRPr lang="en-US" altLang="en-US" sz="2800" dirty="0">
              <a:cs typeface="B Mitra" panose="00000400000000000000" pitchFamily="2" charset="-78"/>
            </a:endParaRPr>
          </a:p>
        </p:txBody>
      </p:sp>
      <p:pic>
        <p:nvPicPr>
          <p:cNvPr id="32799" name="mech3 ghalb.mpg.ClipNum1.be5cebbdae32aea974535dc4b7897237.mpg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362200"/>
            <a:ext cx="3886200" cy="29146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1" fill="hold"/>
                                        <p:tgtEl>
                                          <p:spTgt spid="32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-0.00324 L -0.01823 -0.5101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534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1134 L -0.00664 -0.5219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2553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-0.00247 -0.4851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425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01302 -0.4817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99"/>
                </p:tgtEl>
              </p:cMediaNode>
            </p:vide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32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>
                <a:cs typeface="B Mitra" panose="00000400000000000000" pitchFamily="2" charset="-78"/>
              </a:rPr>
              <a:t>شاخه هاي بيو مكانيك</a:t>
            </a:r>
            <a:endParaRPr lang="en-US" altLang="en-US" sz="4800" b="1">
              <a:cs typeface="B Mitra" panose="00000400000000000000" pitchFamily="2" charset="-78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58000" y="2286000"/>
            <a:ext cx="3200400" cy="4343400"/>
          </a:xfrm>
        </p:spPr>
        <p:txBody>
          <a:bodyPr/>
          <a:lstStyle/>
          <a:p>
            <a:pPr algn="justLow"/>
            <a:r>
              <a:rPr lang="fa-IR" altLang="en-US" sz="3300">
                <a:cs typeface="B Mitra" panose="00000400000000000000" pitchFamily="2" charset="-78"/>
              </a:rPr>
              <a:t>بيومكانيك حركت                          </a:t>
            </a:r>
          </a:p>
          <a:p>
            <a:pPr algn="justLow"/>
            <a:r>
              <a:rPr lang="fa-IR" altLang="en-US" sz="3300">
                <a:cs typeface="B Mitra" panose="00000400000000000000" pitchFamily="2" charset="-78"/>
              </a:rPr>
              <a:t>بيومكانيك سيالات</a:t>
            </a:r>
          </a:p>
          <a:p>
            <a:pPr algn="justLow"/>
            <a:r>
              <a:rPr lang="fa-IR" altLang="en-US" sz="3300">
                <a:cs typeface="B Mitra" panose="00000400000000000000" pitchFamily="2" charset="-78"/>
              </a:rPr>
              <a:t>انتقال حرارت</a:t>
            </a:r>
          </a:p>
          <a:p>
            <a:pPr algn="justLow"/>
            <a:r>
              <a:rPr lang="fa-IR" altLang="en-US" sz="3300">
                <a:cs typeface="B Mitra" panose="00000400000000000000" pitchFamily="2" charset="-78"/>
              </a:rPr>
              <a:t>انتقال جرم</a:t>
            </a:r>
          </a:p>
          <a:p>
            <a:pPr algn="justLow"/>
            <a:r>
              <a:rPr lang="fa-IR" altLang="en-US" sz="3300">
                <a:cs typeface="B Mitra" panose="00000400000000000000" pitchFamily="2" charset="-78"/>
              </a:rPr>
              <a:t>ترموديناميك</a:t>
            </a:r>
          </a:p>
          <a:p>
            <a:pPr algn="justLow"/>
            <a:endParaRPr lang="en-US" altLang="en-US" sz="3300">
              <a:cs typeface="B Mitra" panose="00000400000000000000" pitchFamily="2" charset="-78"/>
            </a:endParaRP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 flipH="1">
            <a:off x="5638800" y="2590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cs typeface="B Mitra" panose="00000400000000000000" pitchFamily="2" charset="-78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752600" y="2286001"/>
            <a:ext cx="3810000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en-US" sz="2800">
                <a:cs typeface="B Mitra" panose="00000400000000000000" pitchFamily="2" charset="-78"/>
              </a:rPr>
              <a:t> بيومكانيك ورزش</a:t>
            </a: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en-US" sz="2800">
                <a:cs typeface="B Mitra" panose="00000400000000000000" pitchFamily="2" charset="-78"/>
              </a:rPr>
              <a:t> بيومكانيك راه رفتن</a:t>
            </a: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en-US" sz="2800">
                <a:cs typeface="B Mitra" panose="00000400000000000000" pitchFamily="2" charset="-78"/>
              </a:rPr>
              <a:t> بيومكانيك صدمات استخواني</a:t>
            </a: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en-US" sz="2800">
                <a:cs typeface="B Mitra" panose="00000400000000000000" pitchFamily="2" charset="-78"/>
              </a:rPr>
              <a:t> بيومكانيك سيستم عضلاني -                                                           اسكلتي</a:t>
            </a:r>
          </a:p>
          <a:p>
            <a:pPr>
              <a:spcBef>
                <a:spcPct val="50000"/>
              </a:spcBef>
            </a:pPr>
            <a:endParaRPr lang="en-US" altLang="en-US" sz="3200">
              <a:cs typeface="B Mitra" panose="00000400000000000000" pitchFamily="2" charset="-78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H="1">
            <a:off x="5638800" y="3200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cs typeface="B Mitra" panose="00000400000000000000" pitchFamily="2" charset="-78"/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-723900" y="457200"/>
            <a:ext cx="3124200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altLang="en-US" sz="2800" dirty="0">
              <a:cs typeface="B Mitra" panose="00000400000000000000" pitchFamily="2" charset="-78"/>
            </a:endParaRP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en-US" sz="2800" dirty="0">
                <a:cs typeface="B Mitra" panose="00000400000000000000" pitchFamily="2" charset="-78"/>
              </a:rPr>
              <a:t> </a:t>
            </a:r>
            <a:r>
              <a:rPr lang="fa-IR" altLang="en-US" dirty="0">
                <a:cs typeface="B Mitra" panose="00000400000000000000" pitchFamily="2" charset="-78"/>
              </a:rPr>
              <a:t> </a:t>
            </a:r>
            <a:r>
              <a:rPr lang="fa-IR" altLang="en-US" sz="2800" dirty="0">
                <a:cs typeface="B Mitra" panose="00000400000000000000" pitchFamily="2" charset="-78"/>
              </a:rPr>
              <a:t>عملكرد قلب</a:t>
            </a:r>
            <a:endParaRPr lang="fa-IR" altLang="en-US" sz="4000" dirty="0">
              <a:cs typeface="B Mitra" panose="00000400000000000000" pitchFamily="2" charset="-78"/>
            </a:endParaRP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en-US" sz="2800" dirty="0">
                <a:cs typeface="B Mitra" panose="00000400000000000000" pitchFamily="2" charset="-78"/>
              </a:rPr>
              <a:t> عملكرد سيستم عروق</a:t>
            </a: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en-US" sz="2800" dirty="0">
                <a:cs typeface="B Mitra" panose="00000400000000000000" pitchFamily="2" charset="-78"/>
              </a:rPr>
              <a:t> مايعات بيولوژيكي</a:t>
            </a: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en-US" sz="2800" dirty="0">
                <a:cs typeface="B Mitra" panose="00000400000000000000" pitchFamily="2" charset="-78"/>
              </a:rPr>
              <a:t> سيستم تنفسي</a:t>
            </a:r>
            <a:endParaRPr lang="en-US" altLang="en-US" sz="2800" dirty="0">
              <a:cs typeface="B Mitra" panose="00000400000000000000" pitchFamily="2" charset="-78"/>
            </a:endParaRPr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H="1">
            <a:off x="6096000" y="3810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cs typeface="B Mitra" panose="00000400000000000000" pitchFamily="2" charset="-78"/>
            </a:endParaRP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3657600" y="5029201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cs typeface="B Mitra" panose="00000400000000000000" pitchFamily="2" charset="-78"/>
            </a:endParaRP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1343025" y="4784727"/>
            <a:ext cx="35052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altLang="en-US" sz="2800" dirty="0">
              <a:cs typeface="B Mitra" panose="00000400000000000000" pitchFamily="2" charset="-78"/>
            </a:endParaRP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en-US" sz="2800" dirty="0">
                <a:cs typeface="B Mitra" panose="00000400000000000000" pitchFamily="2" charset="-78"/>
              </a:rPr>
              <a:t> پوشش سيستم حياتي</a:t>
            </a:r>
          </a:p>
          <a:p>
            <a:pPr algn="justLow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en-US" sz="2800" dirty="0">
                <a:cs typeface="B Mitra" panose="00000400000000000000" pitchFamily="2" charset="-78"/>
              </a:rPr>
              <a:t> دفع و جذب حرارت در اجزاء سيستم</a:t>
            </a:r>
            <a:endParaRPr lang="en-US" altLang="en-US" sz="28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8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8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8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8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8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8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8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8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88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8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88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88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>
                <a:cs typeface="B Titr" panose="00000700000000000000" pitchFamily="2" charset="-78"/>
              </a:rPr>
              <a:t>زمينه هاي كاري بيو مكانيك</a:t>
            </a:r>
            <a:endParaRPr lang="en-US" altLang="en-US" sz="4800" b="1">
              <a:cs typeface="B Titr" panose="00000700000000000000" pitchFamily="2" charset="-78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037475" y="2057400"/>
            <a:ext cx="8229600" cy="4343400"/>
          </a:xfrm>
        </p:spPr>
        <p:txBody>
          <a:bodyPr>
            <a:normAutofit/>
          </a:bodyPr>
          <a:lstStyle/>
          <a:p>
            <a:pPr algn="justLow" rtl="1"/>
            <a:r>
              <a:rPr lang="fa-IR" altLang="en-US" sz="2900" dirty="0">
                <a:cs typeface="B Mitra" panose="00000400000000000000" pitchFamily="2" charset="-78"/>
              </a:rPr>
              <a:t>تحليل حركت انسان، مهندسي ورزش</a:t>
            </a:r>
          </a:p>
          <a:p>
            <a:pPr algn="justLow" rtl="1"/>
            <a:r>
              <a:rPr lang="fa-IR" altLang="en-US" sz="2900" dirty="0">
                <a:cs typeface="B Mitra" panose="00000400000000000000" pitchFamily="2" charset="-78"/>
              </a:rPr>
              <a:t>طراحي و ساخت ارتزها و پروتزها</a:t>
            </a:r>
          </a:p>
          <a:p>
            <a:pPr algn="justLow" rtl="1"/>
            <a:r>
              <a:rPr lang="fa-IR" altLang="en-US" sz="2900" dirty="0">
                <a:cs typeface="B Mitra" panose="00000400000000000000" pitchFamily="2" charset="-78"/>
              </a:rPr>
              <a:t>بررسي جريان سيالات در بدن و در دستگاهها</a:t>
            </a:r>
          </a:p>
          <a:p>
            <a:pPr algn="justLow" rtl="1"/>
            <a:r>
              <a:rPr lang="fa-IR" altLang="en-US" sz="2900" dirty="0">
                <a:cs typeface="B Mitra" panose="00000400000000000000" pitchFamily="2" charset="-78"/>
              </a:rPr>
              <a:t>انتقال عناصر شيميايي از غشاء و واسط هاي بيولوژيكي و مصنوعي </a:t>
            </a:r>
          </a:p>
          <a:p>
            <a:pPr algn="justLow" rtl="1"/>
            <a:r>
              <a:rPr lang="fa-IR" altLang="en-US" sz="2900" dirty="0">
                <a:cs typeface="B Mitra" panose="00000400000000000000" pitchFamily="2" charset="-78"/>
              </a:rPr>
              <a:t>بيو رباتيك و جراحي روبوتيك</a:t>
            </a:r>
            <a:r>
              <a:rPr lang="en-US" altLang="en-US" sz="2900" dirty="0">
                <a:cs typeface="B Mitra" panose="00000400000000000000" pitchFamily="2" charset="-78"/>
              </a:rPr>
              <a:t> </a:t>
            </a:r>
            <a:r>
              <a:rPr lang="fa-IR" altLang="en-US" sz="2900" dirty="0">
                <a:cs typeface="B Mitra" panose="00000400000000000000" pitchFamily="2" charset="-78"/>
              </a:rPr>
              <a:t>وكاربرد حس لامسه</a:t>
            </a:r>
          </a:p>
          <a:p>
            <a:pPr algn="justLow" rtl="1"/>
            <a:r>
              <a:rPr lang="fa-IR" altLang="en-US" sz="2900" dirty="0">
                <a:cs typeface="B Mitra" panose="00000400000000000000" pitchFamily="2" charset="-78"/>
              </a:rPr>
              <a:t>مهندسي قلب و عروق</a:t>
            </a:r>
          </a:p>
          <a:p>
            <a:pPr algn="justLow" rtl="1"/>
            <a:r>
              <a:rPr lang="fa-IR" altLang="en-US" sz="2900" dirty="0">
                <a:cs typeface="B Mitra" panose="00000400000000000000" pitchFamily="2" charset="-78"/>
              </a:rPr>
              <a:t>ارگونومي (مهندسي فاكتورهاي انساني)</a:t>
            </a:r>
          </a:p>
          <a:p>
            <a:pPr algn="justLow" rtl="1"/>
            <a:endParaRPr lang="fa-IR" altLang="en-US" sz="29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>
                <a:cs typeface="B Titr" panose="00000700000000000000" pitchFamily="2" charset="-78"/>
              </a:rPr>
              <a:t>برخي پروژه هاي مهم(بيو مكانيك)</a:t>
            </a:r>
            <a:endParaRPr lang="en-US" altLang="en-US" sz="4800" b="1">
              <a:cs typeface="B Titr" panose="00000700000000000000" pitchFamily="2" charset="-78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2057400"/>
            <a:ext cx="8153400" cy="39624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fa-IR" altLang="en-US" b="1" dirty="0">
                <a:cs typeface="B Mitra" panose="00000400000000000000" pitchFamily="2" charset="-78"/>
              </a:rPr>
              <a:t>اعضا و اندام هاي مصنوعي</a:t>
            </a:r>
          </a:p>
          <a:p>
            <a:pPr algn="ctr"/>
            <a:endParaRPr lang="fa-IR" altLang="en-US" b="1" dirty="0">
              <a:cs typeface="B Mitra" panose="00000400000000000000" pitchFamily="2" charset="-78"/>
            </a:endParaRPr>
          </a:p>
          <a:p>
            <a:r>
              <a:rPr lang="fa-IR" altLang="en-US" b="1" dirty="0">
                <a:cs typeface="B Mitra" panose="00000400000000000000" pitchFamily="2" charset="-78"/>
              </a:rPr>
              <a:t>قلب مصنوعي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706688"/>
            <a:ext cx="5167312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6248400"/>
            <a:ext cx="5000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 dirty="0">
                <a:cs typeface="B Titr" panose="00000700000000000000" pitchFamily="2" charset="-78"/>
              </a:rPr>
              <a:t>تعريف مهندسي پزشكي</a:t>
            </a:r>
            <a:endParaRPr lang="en-US" altLang="en-US" sz="4800" b="1" dirty="0">
              <a:cs typeface="B Titr" panose="00000700000000000000" pitchFamily="2" charset="-7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57400"/>
            <a:ext cx="8801100" cy="4191000"/>
          </a:xfrm>
        </p:spPr>
        <p:txBody>
          <a:bodyPr>
            <a:normAutofit/>
          </a:bodyPr>
          <a:lstStyle/>
          <a:p>
            <a:pPr algn="r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en-US" sz="2800" dirty="0">
                <a:cs typeface="B Mitra" panose="00000400000000000000" pitchFamily="2" charset="-78"/>
              </a:rPr>
              <a:t>    رشته اي كه موجب</a:t>
            </a:r>
            <a:r>
              <a:rPr lang="en-US" altLang="en-US" sz="2800" dirty="0">
                <a:cs typeface="B Mitra" panose="00000400000000000000" pitchFamily="2" charset="-78"/>
              </a:rPr>
              <a:t> </a:t>
            </a:r>
            <a:r>
              <a:rPr lang="fa-IR" altLang="en-US" sz="2800" dirty="0">
                <a:cs typeface="B Mitra" panose="00000400000000000000" pitchFamily="2" charset="-78"/>
              </a:rPr>
              <a:t>پيشرفت دانش در علوم مهندسي، بيولوژي و پزشكي مي شود و سطح سلامت انسان را از طريق فعاليت هاي بين رشته اي كه علوم مهندسي را با علوم پزشكي باليني و روش هاي كلينيكي توأم مي سازند ارتقاء مي دهد</a:t>
            </a:r>
          </a:p>
          <a:p>
            <a:pPr algn="r" rtl="1">
              <a:lnSpc>
                <a:spcPct val="80000"/>
              </a:lnSpc>
            </a:pPr>
            <a:r>
              <a:rPr lang="fa-IR" altLang="en-US" sz="2800" dirty="0">
                <a:cs typeface="B Mitra" panose="00000400000000000000" pitchFamily="2" charset="-78"/>
              </a:rPr>
              <a:t>كسب دانش ودرك عملكرد سيستم</a:t>
            </a:r>
          </a:p>
          <a:p>
            <a:pPr algn="r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en-US" sz="2800" dirty="0">
              <a:cs typeface="B Mitra" panose="00000400000000000000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fa-IR" altLang="en-US" sz="2800" dirty="0">
                <a:cs typeface="B Mitra" panose="00000400000000000000" pitchFamily="2" charset="-78"/>
              </a:rPr>
              <a:t>توسعه دستگاهها، الگوريتم ها، فرآيندها و سيستمهاي مؤثر در پيشرفت علوم پزشكي</a:t>
            </a:r>
          </a:p>
          <a:p>
            <a:pPr algn="r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>
              <a:cs typeface="B Mitra" panose="00000400000000000000" pitchFamily="2" charset="-78"/>
            </a:endParaRPr>
          </a:p>
          <a:p>
            <a:pPr algn="r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7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>
                <a:cs typeface="B Titr" panose="00000700000000000000" pitchFamily="2" charset="-78"/>
              </a:rPr>
              <a:t>بيومتريال</a:t>
            </a:r>
            <a:endParaRPr lang="en-US" altLang="en-US" sz="4800" b="1">
              <a:cs typeface="B Titr" panose="00000700000000000000" pitchFamily="2" charset="-78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0" y="2133600"/>
            <a:ext cx="4000500" cy="4038600"/>
          </a:xfrm>
        </p:spPr>
        <p:txBody>
          <a:bodyPr>
            <a:normAutofit fontScale="85000" lnSpcReduction="10000"/>
          </a:bodyPr>
          <a:lstStyle/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en-US" sz="2100" dirty="0">
                <a:cs typeface="B Mitra" panose="00000400000000000000" pitchFamily="2" charset="-78"/>
              </a:rPr>
              <a:t>     </a:t>
            </a:r>
            <a:r>
              <a:rPr lang="fa-IR" altLang="en-US" sz="2500" dirty="0">
                <a:cs typeface="B Mitra" panose="00000400000000000000" pitchFamily="2" charset="-78"/>
              </a:rPr>
              <a:t>مطالعه بافتهاي زنده و مواد قابل استفاده در داخل بدن و بكارگيري  مواد در زمينه هاي كلينيكي مي باشد</a:t>
            </a: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en-US" sz="1700" dirty="0">
              <a:cs typeface="B Mitra" panose="00000400000000000000" pitchFamily="2" charset="-78"/>
            </a:endParaRPr>
          </a:p>
          <a:p>
            <a:pPr algn="justLow" rtl="1">
              <a:lnSpc>
                <a:spcPct val="80000"/>
              </a:lnSpc>
            </a:pPr>
            <a:r>
              <a:rPr lang="fa-IR" altLang="en-US" sz="2500" b="1" dirty="0">
                <a:cs typeface="B Mitra" panose="00000400000000000000" pitchFamily="2" charset="-78"/>
              </a:rPr>
              <a:t> كاربردها:  </a:t>
            </a: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en-US" sz="1000" b="1" dirty="0">
              <a:cs typeface="B Mitra" panose="00000400000000000000" pitchFamily="2" charset="-78"/>
            </a:endParaRPr>
          </a:p>
          <a:p>
            <a:pPr lvl="1" algn="justLow" rtl="1">
              <a:lnSpc>
                <a:spcPct val="80000"/>
              </a:lnSpc>
            </a:pPr>
            <a:r>
              <a:rPr lang="fa-IR" altLang="en-US" sz="2500" dirty="0">
                <a:cs typeface="B Mitra" panose="00000400000000000000" pitchFamily="2" charset="-78"/>
              </a:rPr>
              <a:t>كاربردهاي عروق قلبي: پيوندها، دريچه ها</a:t>
            </a:r>
          </a:p>
          <a:p>
            <a:pPr lvl="1" algn="justLow" rtl="1">
              <a:lnSpc>
                <a:spcPct val="80000"/>
              </a:lnSpc>
            </a:pPr>
            <a:r>
              <a:rPr lang="fa-IR" altLang="en-US" sz="2500" dirty="0">
                <a:cs typeface="B Mitra" panose="00000400000000000000" pitchFamily="2" charset="-78"/>
              </a:rPr>
              <a:t>كاربردهاي ارتوپديك: پروتزهاي اتصالي</a:t>
            </a:r>
          </a:p>
          <a:p>
            <a:pPr lvl="1" algn="justLow" rtl="1">
              <a:lnSpc>
                <a:spcPct val="80000"/>
              </a:lnSpc>
            </a:pPr>
            <a:r>
              <a:rPr lang="fa-IR" altLang="en-US" sz="2500" dirty="0">
                <a:cs typeface="B Mitra" panose="00000400000000000000" pitchFamily="2" charset="-78"/>
              </a:rPr>
              <a:t>كاربردهاي ايتتالمولوژيك: لنزهاي اتصالي، لنزهاي درون چشمي</a:t>
            </a:r>
          </a:p>
          <a:p>
            <a:pPr lvl="1" algn="justLow">
              <a:lnSpc>
                <a:spcPct val="80000"/>
              </a:lnSpc>
            </a:pPr>
            <a:endParaRPr lang="fa-IR" altLang="en-US" sz="2500" dirty="0">
              <a:cs typeface="B Mitra" panose="00000400000000000000" pitchFamily="2" charset="-78"/>
            </a:endParaRPr>
          </a:p>
          <a:p>
            <a:pPr lvl="1" algn="justLow">
              <a:lnSpc>
                <a:spcPct val="80000"/>
              </a:lnSpc>
            </a:pPr>
            <a:endParaRPr lang="fa-IR" altLang="en-US" sz="2500" dirty="0">
              <a:cs typeface="B Mitra" panose="00000400000000000000" pitchFamily="2" charset="-78"/>
            </a:endParaRP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en-US" sz="800" dirty="0">
                <a:cs typeface="B Mitra" panose="00000400000000000000" pitchFamily="2" charset="-78"/>
              </a:rPr>
              <a:t>    </a:t>
            </a:r>
          </a:p>
          <a:p>
            <a:pPr algn="justLow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>
              <a:cs typeface="B Mitra" panose="00000400000000000000" pitchFamily="2" charset="-78"/>
            </a:endParaRPr>
          </a:p>
        </p:txBody>
      </p:sp>
      <p:pic>
        <p:nvPicPr>
          <p:cNvPr id="96264" name="mavad tissue.avi.ClipNum2.ade6808bc3c4a4e0bb75bdc9f4932607.AVI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133600"/>
            <a:ext cx="4038600" cy="30289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0" fill="hold"/>
                                        <p:tgtEl>
                                          <p:spTgt spid="96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4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6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96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altLang="en-US" sz="4800" b="1" dirty="0">
                <a:cs typeface="B Titr" panose="00000700000000000000" pitchFamily="2" charset="-78"/>
              </a:rPr>
              <a:t>مباحث مهم در دانش بيومتريال</a:t>
            </a:r>
            <a:endParaRPr lang="en-US" altLang="en-US" sz="4800" b="1" dirty="0">
              <a:cs typeface="B Titr" panose="00000700000000000000" pitchFamily="2" charset="-7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1044402" y="2057400"/>
            <a:ext cx="8229600" cy="4038600"/>
          </a:xfrm>
        </p:spPr>
        <p:txBody>
          <a:bodyPr/>
          <a:lstStyle/>
          <a:p>
            <a:pPr algn="r" rtl="1"/>
            <a:r>
              <a:rPr lang="fa-IR" altLang="en-US" sz="3200" dirty="0">
                <a:cs typeface="B Mitra" panose="00000400000000000000" pitchFamily="2" charset="-78"/>
              </a:rPr>
              <a:t>رهايش دارو</a:t>
            </a:r>
          </a:p>
          <a:p>
            <a:pPr algn="r" rtl="1"/>
            <a:r>
              <a:rPr lang="fa-IR" altLang="en-US" sz="3200" dirty="0">
                <a:cs typeface="B Mitra" panose="00000400000000000000" pitchFamily="2" charset="-78"/>
              </a:rPr>
              <a:t>زيست سازگاري</a:t>
            </a:r>
          </a:p>
          <a:p>
            <a:pPr algn="r" rtl="1"/>
            <a:r>
              <a:rPr lang="fa-IR" altLang="en-US" sz="3200" dirty="0">
                <a:cs typeface="B Mitra" panose="00000400000000000000" pitchFamily="2" charset="-78"/>
              </a:rPr>
              <a:t>مهندسي بافت</a:t>
            </a:r>
          </a:p>
          <a:p>
            <a:pPr algn="r" rtl="1"/>
            <a:r>
              <a:rPr lang="fa-IR" altLang="en-US" sz="3200" dirty="0">
                <a:cs typeface="B Mitra" panose="00000400000000000000" pitchFamily="2" charset="-78"/>
              </a:rPr>
              <a:t>مواد اوليه براي مصارف زيستي و پزشكي</a:t>
            </a:r>
          </a:p>
          <a:p>
            <a:pPr algn="r" rtl="1"/>
            <a:r>
              <a:rPr lang="fa-IR" altLang="en-US" sz="3200" dirty="0">
                <a:cs typeface="B Mitra" panose="00000400000000000000" pitchFamily="2" charset="-78"/>
              </a:rPr>
              <a:t>وسائل يكبار مصرف پزشكي</a:t>
            </a:r>
          </a:p>
          <a:p>
            <a:pPr algn="r" rtl="1"/>
            <a:r>
              <a:rPr lang="fa-IR" altLang="en-US" sz="3200" dirty="0">
                <a:cs typeface="B Mitra" panose="00000400000000000000" pitchFamily="2" charset="-78"/>
              </a:rPr>
              <a:t>منسوجات و الياف پزشكي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en-US" altLang="en-US" sz="32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>
                <a:cs typeface="B Titr" panose="00000700000000000000" pitchFamily="2" charset="-78"/>
              </a:rPr>
              <a:t>برخي پروژه هاي مهم(بيو مواد)</a:t>
            </a:r>
            <a:endParaRPr lang="en-US" altLang="en-US" sz="4800" b="1">
              <a:cs typeface="B Titr" panose="00000700000000000000" pitchFamily="2" charset="-7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8153400" cy="4114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fa-IR" altLang="en-US" b="1" dirty="0">
                <a:cs typeface="B Mitra" panose="00000400000000000000" pitchFamily="2" charset="-78"/>
              </a:rPr>
              <a:t>مهندسي بافت (پوست مصنوعي )</a:t>
            </a:r>
          </a:p>
          <a:p>
            <a:pPr algn="ctr">
              <a:buFont typeface="Wingdings" panose="05000000000000000000" pitchFamily="2" charset="2"/>
              <a:buNone/>
            </a:pPr>
            <a:endParaRPr lang="fa-IR" altLang="en-US" b="1" dirty="0">
              <a:cs typeface="B Mitra" panose="00000400000000000000" pitchFamily="2" charset="-78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fa-IR" altLang="en-US" b="1" dirty="0">
                <a:cs typeface="B Mitra" panose="00000400000000000000" pitchFamily="2" charset="-78"/>
              </a:rPr>
              <a:t>بيوسراميك، بيوپليمر، بيوفلزات (مفاصل مصنوعي)</a:t>
            </a:r>
          </a:p>
          <a:p>
            <a:pPr algn="ctr">
              <a:buFont typeface="Wingdings" panose="05000000000000000000" pitchFamily="2" charset="2"/>
              <a:buNone/>
            </a:pPr>
            <a:endParaRPr lang="fa-IR" altLang="en-US" b="1" dirty="0">
              <a:cs typeface="B Mitra" panose="00000400000000000000" pitchFamily="2" charset="-78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fa-IR" altLang="en-US" b="1" dirty="0">
              <a:cs typeface="B Mitra" panose="00000400000000000000" pitchFamily="2" charset="-78"/>
            </a:endParaRP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79676"/>
            <a:ext cx="6400800" cy="34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6396038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0.18171 L 0.00273 -0.173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5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>
                <a:cs typeface="B Titr" panose="00000700000000000000" pitchFamily="2" charset="-78"/>
              </a:rPr>
              <a:t>محورهاي مشترك سه گرايش</a:t>
            </a:r>
            <a:endParaRPr lang="en-US" altLang="en-US" sz="4800" b="1">
              <a:cs typeface="B Titr" panose="00000700000000000000" pitchFamily="2" charset="-78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044402" y="1930400"/>
            <a:ext cx="8229600" cy="4038600"/>
          </a:xfrm>
        </p:spPr>
        <p:txBody>
          <a:bodyPr>
            <a:normAutofit/>
          </a:bodyPr>
          <a:lstStyle/>
          <a:p>
            <a:pPr algn="r" rtl="1">
              <a:lnSpc>
                <a:spcPct val="80000"/>
              </a:lnSpc>
            </a:pPr>
            <a:r>
              <a:rPr lang="fa-IR" altLang="en-US" sz="3400" dirty="0">
                <a:cs typeface="B Mitra" panose="00000400000000000000" pitchFamily="2" charset="-78"/>
              </a:rPr>
              <a:t>مديريت خدمات درماني و اطلاع رساني</a:t>
            </a:r>
          </a:p>
          <a:p>
            <a:pPr algn="r" rtl="1">
              <a:lnSpc>
                <a:spcPct val="80000"/>
              </a:lnSpc>
            </a:pPr>
            <a:r>
              <a:rPr lang="fa-IR" altLang="en-US" sz="3400" dirty="0">
                <a:cs typeface="B Mitra" panose="00000400000000000000" pitchFamily="2" charset="-78"/>
              </a:rPr>
              <a:t>مدلسازي و بهينه سازي طراحي تجهيزات و كاربردهاي پزشكي</a:t>
            </a:r>
          </a:p>
          <a:p>
            <a:pPr algn="r" rtl="1">
              <a:lnSpc>
                <a:spcPct val="80000"/>
              </a:lnSpc>
            </a:pPr>
            <a:r>
              <a:rPr lang="fa-IR" altLang="en-US" sz="3400" dirty="0">
                <a:cs typeface="B Mitra" panose="00000400000000000000" pitchFamily="2" charset="-78"/>
              </a:rPr>
              <a:t>بهينه سازي طراحي بيمارستاني</a:t>
            </a:r>
          </a:p>
          <a:p>
            <a:pPr algn="r" rtl="1">
              <a:lnSpc>
                <a:spcPct val="80000"/>
              </a:lnSpc>
            </a:pPr>
            <a:r>
              <a:rPr lang="fa-IR" altLang="en-US" sz="3400" dirty="0">
                <a:cs typeface="B Mitra" panose="00000400000000000000" pitchFamily="2" charset="-78"/>
              </a:rPr>
              <a:t>ايمپلنت ها و اعضاء و اندام هاي مصنوعي</a:t>
            </a:r>
          </a:p>
          <a:p>
            <a:pPr algn="r" rtl="1">
              <a:lnSpc>
                <a:spcPct val="80000"/>
              </a:lnSpc>
            </a:pPr>
            <a:r>
              <a:rPr lang="fa-IR" altLang="en-US" sz="3400" dirty="0">
                <a:cs typeface="B Mitra" panose="00000400000000000000" pitchFamily="2" charset="-78"/>
              </a:rPr>
              <a:t>بيو سنسورها</a:t>
            </a:r>
          </a:p>
          <a:p>
            <a:pPr algn="r" rtl="1">
              <a:lnSpc>
                <a:spcPct val="80000"/>
              </a:lnSpc>
            </a:pPr>
            <a:r>
              <a:rPr lang="fa-IR" altLang="en-US" sz="3400" dirty="0">
                <a:cs typeface="B Mitra" panose="00000400000000000000" pitchFamily="2" charset="-78"/>
              </a:rPr>
              <a:t>تحقيقات آسيب شناختي پزشكي</a:t>
            </a:r>
          </a:p>
          <a:p>
            <a:pPr algn="r" rtl="1">
              <a:lnSpc>
                <a:spcPct val="80000"/>
              </a:lnSpc>
            </a:pPr>
            <a:r>
              <a:rPr lang="fa-IR" altLang="en-US" sz="3400" dirty="0">
                <a:cs typeface="B Mitra" panose="00000400000000000000" pitchFamily="2" charset="-78"/>
              </a:rPr>
              <a:t>استاندارد در حوزه مهندسي پزشكي</a:t>
            </a:r>
          </a:p>
          <a:p>
            <a:pPr algn="r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en-US" sz="3400" dirty="0">
              <a:cs typeface="B Mitra" panose="00000400000000000000" pitchFamily="2" charset="-78"/>
            </a:endParaRPr>
          </a:p>
          <a:p>
            <a:pPr algn="r" rtl="1">
              <a:lnSpc>
                <a:spcPct val="80000"/>
              </a:lnSpc>
            </a:pPr>
            <a:endParaRPr lang="fa-IR" altLang="en-US" sz="3400" dirty="0">
              <a:cs typeface="B Mitra" panose="00000400000000000000" pitchFamily="2" charset="-78"/>
            </a:endParaRPr>
          </a:p>
          <a:p>
            <a:pPr algn="r" rtl="1">
              <a:lnSpc>
                <a:spcPct val="80000"/>
              </a:lnSpc>
            </a:pPr>
            <a:endParaRPr lang="fa-IR" altLang="en-US" sz="3400" dirty="0">
              <a:cs typeface="B Mitra" panose="00000400000000000000" pitchFamily="2" charset="-78"/>
            </a:endParaRPr>
          </a:p>
          <a:p>
            <a:pPr algn="r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400" dirty="0">
              <a:cs typeface="B Mitra" panose="00000400000000000000" pitchFamily="2" charset="-78"/>
            </a:endParaRPr>
          </a:p>
        </p:txBody>
      </p:sp>
      <p:pic>
        <p:nvPicPr>
          <p:cNvPr id="8602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6248400"/>
            <a:ext cx="5000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457200"/>
            <a:ext cx="10871200" cy="1143000"/>
          </a:xfrm>
        </p:spPr>
        <p:txBody>
          <a:bodyPr/>
          <a:lstStyle/>
          <a:p>
            <a:pPr algn="ctr"/>
            <a:r>
              <a:rPr lang="fa-IR" altLang="en-US" sz="5000" dirty="0">
                <a:cs typeface="B Titr" panose="00000700000000000000" pitchFamily="2" charset="-78"/>
              </a:rPr>
              <a:t>مهندسي توانبخشي</a:t>
            </a:r>
            <a:endParaRPr lang="en-US" altLang="en-US" sz="5000" dirty="0">
              <a:cs typeface="B Titr" panose="00000700000000000000" pitchFamily="2" charset="-78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0" y="1828800"/>
            <a:ext cx="7048500" cy="4038600"/>
          </a:xfrm>
        </p:spPr>
        <p:txBody>
          <a:bodyPr/>
          <a:lstStyle/>
          <a:p>
            <a:pPr algn="justLow">
              <a:buFont typeface="Wingdings" panose="05000000000000000000" pitchFamily="2" charset="2"/>
              <a:buNone/>
            </a:pPr>
            <a:r>
              <a:rPr lang="fa-IR" altLang="en-US" sz="2700" dirty="0">
                <a:latin typeface="L"/>
                <a:cs typeface="B Mitra" panose="00000400000000000000" pitchFamily="2" charset="-78"/>
              </a:rPr>
              <a:t>   </a:t>
            </a:r>
          </a:p>
          <a:p>
            <a:pPr algn="justLow">
              <a:buFont typeface="Wingdings" panose="05000000000000000000" pitchFamily="2" charset="2"/>
              <a:buNone/>
            </a:pPr>
            <a:endParaRPr lang="fa-IR" altLang="en-US" sz="2700" dirty="0">
              <a:latin typeface="L"/>
              <a:cs typeface="B Mitra" panose="00000400000000000000" pitchFamily="2" charset="-78"/>
            </a:endParaRPr>
          </a:p>
          <a:p>
            <a:pPr algn="justLow">
              <a:buFont typeface="Wingdings" panose="05000000000000000000" pitchFamily="2" charset="2"/>
              <a:buNone/>
            </a:pPr>
            <a:r>
              <a:rPr lang="fa-IR" altLang="en-US" sz="2700" dirty="0">
                <a:latin typeface="L"/>
                <a:cs typeface="B Mitra" panose="00000400000000000000" pitchFamily="2" charset="-78"/>
              </a:rPr>
              <a:t>    استفاده از علوم و تكنولوژي براي بالاتر بردن كيفيت زندگي افراد معلول يا داراي نقص جسمي </a:t>
            </a:r>
            <a:endParaRPr lang="en-US" altLang="en-US" sz="2700" dirty="0">
              <a:latin typeface="L"/>
              <a:cs typeface="B Mitra" panose="00000400000000000000" pitchFamily="2" charset="-78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130300" y="4191000"/>
            <a:ext cx="7391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/>
            <a:r>
              <a:rPr lang="fa-IR" altLang="en-US" sz="2700" dirty="0">
                <a:cs typeface="B Mitra" panose="00000400000000000000" pitchFamily="2" charset="-78"/>
              </a:rPr>
              <a:t>كمك به غلبه بر معلوليت افراد</a:t>
            </a:r>
          </a:p>
          <a:p>
            <a:pPr algn="justLow"/>
            <a:r>
              <a:rPr lang="fa-IR" altLang="en-US" sz="2700" dirty="0">
                <a:cs typeface="B Mitra" panose="00000400000000000000" pitchFamily="2" charset="-78"/>
              </a:rPr>
              <a:t>آموزش معلولين براي به حداقل رساندن محدوديت هاي عملي شان </a:t>
            </a:r>
          </a:p>
          <a:p>
            <a:pPr algn="justLow"/>
            <a:r>
              <a:rPr lang="fa-IR" altLang="en-US" sz="2700" dirty="0">
                <a:cs typeface="B Mitra" panose="00000400000000000000" pitchFamily="2" charset="-78"/>
              </a:rPr>
              <a:t>ساخت دستگاههاي كمكي  </a:t>
            </a:r>
          </a:p>
          <a:p>
            <a:pPr algn="justLow"/>
            <a:r>
              <a:rPr lang="fa-IR" altLang="en-US" sz="2700" dirty="0">
                <a:cs typeface="B Mitra" panose="00000400000000000000" pitchFamily="2" charset="-78"/>
              </a:rPr>
              <a:t>كسب دانش براي شناخت نيازها و محدوديت هاي افراد</a:t>
            </a:r>
          </a:p>
          <a:p>
            <a:pPr algn="justLow">
              <a:buFont typeface="Wingdings" panose="05000000000000000000" pitchFamily="2" charset="2"/>
              <a:buNone/>
            </a:pPr>
            <a:endParaRPr lang="en-US" altLang="en-US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-0.332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2.08333E-7 -0.332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3.95833E-6 -0.332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2.29167E-6 -0.332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4127"/>
            <a:ext cx="10871200" cy="1143000"/>
          </a:xfrm>
        </p:spPr>
        <p:txBody>
          <a:bodyPr/>
          <a:lstStyle/>
          <a:p>
            <a:pPr algn="ctr"/>
            <a:r>
              <a:rPr lang="fa-IR" altLang="en-US" sz="5000">
                <a:cs typeface="B Titr" panose="00000700000000000000" pitchFamily="2" charset="-78"/>
              </a:rPr>
              <a:t>زمينه هاي كاري</a:t>
            </a:r>
            <a:endParaRPr lang="en-US" altLang="en-US" sz="5000">
              <a:cs typeface="B Titr" panose="00000700000000000000" pitchFamily="2" charset="-78"/>
            </a:endParaRPr>
          </a:p>
        </p:txBody>
      </p:sp>
      <p:pic>
        <p:nvPicPr>
          <p:cNvPr id="10138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6248400"/>
            <a:ext cx="5000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511300" y="1908463"/>
            <a:ext cx="784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/>
            <a:r>
              <a:rPr lang="fa-IR" altLang="en-US" sz="3200" dirty="0">
                <a:cs typeface="B Mitra" panose="00000400000000000000" pitchFamily="2" charset="-78"/>
              </a:rPr>
              <a:t>دسترسي از طريق كامپيوتر</a:t>
            </a:r>
          </a:p>
          <a:p>
            <a:pPr algn="justLow"/>
            <a:r>
              <a:rPr lang="fa-IR" altLang="en-US" sz="3200" dirty="0">
                <a:cs typeface="B Mitra" panose="00000400000000000000" pitchFamily="2" charset="-78"/>
              </a:rPr>
              <a:t>تغيير و اصلاح وسيله نقليه</a:t>
            </a:r>
          </a:p>
          <a:p>
            <a:pPr algn="justLow"/>
            <a:r>
              <a:rPr lang="fa-IR" altLang="en-US" sz="3200" dirty="0">
                <a:cs typeface="B Mitra" panose="00000400000000000000" pitchFamily="2" charset="-78"/>
              </a:rPr>
              <a:t>واحدهاي كنترل محيطي</a:t>
            </a:r>
          </a:p>
          <a:p>
            <a:pPr algn="justLow"/>
            <a:r>
              <a:rPr lang="fa-IR" altLang="en-US" sz="3200" dirty="0">
                <a:cs typeface="B Mitra" panose="00000400000000000000" pitchFamily="2" charset="-78"/>
              </a:rPr>
              <a:t>تغيير و اصلاح خانه و محل كار </a:t>
            </a:r>
          </a:p>
          <a:p>
            <a:pPr algn="justLow"/>
            <a:r>
              <a:rPr lang="fa-IR" altLang="en-US" sz="3200" dirty="0">
                <a:cs typeface="B Mitra" panose="00000400000000000000" pitchFamily="2" charset="-78"/>
              </a:rPr>
              <a:t>محل نشستن يا استقرار </a:t>
            </a:r>
          </a:p>
          <a:p>
            <a:pPr algn="justLow"/>
            <a:r>
              <a:rPr lang="fa-IR" altLang="en-US" sz="3200" dirty="0">
                <a:cs typeface="B Mitra" panose="00000400000000000000" pitchFamily="2" charset="-78"/>
              </a:rPr>
              <a:t>تجهيزات كمكي براي نابينايان و ناشنوايان</a:t>
            </a:r>
          </a:p>
          <a:p>
            <a:pPr algn="justLow"/>
            <a:r>
              <a:rPr lang="fa-IR" altLang="en-US" sz="3200" dirty="0">
                <a:cs typeface="B Mitra" panose="00000400000000000000" pitchFamily="2" charset="-78"/>
              </a:rPr>
              <a:t>ارتزها و پروتزها</a:t>
            </a:r>
            <a:endParaRPr lang="en-US" altLang="en-US" sz="35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>
                <a:cs typeface="B Titr" panose="00000700000000000000" pitchFamily="2" charset="-78"/>
              </a:rPr>
              <a:t>فيزيولوژي سيستم ها</a:t>
            </a:r>
            <a:endParaRPr lang="en-US" altLang="en-US" sz="4800" b="1">
              <a:cs typeface="B Titr" panose="00000700000000000000" pitchFamily="2" charset="-7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2175164"/>
            <a:ext cx="7734300" cy="4038600"/>
          </a:xfrm>
        </p:spPr>
        <p:txBody>
          <a:bodyPr/>
          <a:lstStyle/>
          <a:p>
            <a:pPr algn="justLow" rt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en-US">
                <a:cs typeface="B Mitra" panose="00000400000000000000" pitchFamily="2" charset="-78"/>
              </a:rPr>
              <a:t>    توصيف جنبه هايي از مهندسي پزشكي است كه در آن از ابزارها و راهبردهاي مهندسي براي رسيدن به درك جامعي از عملكرد ارگانيزمهاي زنده از باكتري تا انسان به كار مي رود</a:t>
            </a:r>
          </a:p>
          <a:p>
            <a:pPr algn="justLow" rt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en-US">
                <a:cs typeface="B Mitra" panose="00000400000000000000" pitchFamily="2" charset="-78"/>
              </a:rPr>
              <a:t>    </a:t>
            </a:r>
            <a:endParaRPr lang="en-US" altLang="en-US">
              <a:cs typeface="B Mitra" panose="00000400000000000000" pitchFamily="2" charset="-78"/>
            </a:endParaRPr>
          </a:p>
        </p:txBody>
      </p:sp>
      <p:pic>
        <p:nvPicPr>
          <p:cNvPr id="35860" name="mech2 dast2.mpeg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048000"/>
            <a:ext cx="4267200" cy="3200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6248400"/>
            <a:ext cx="50006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1" fill="hold"/>
                                        <p:tgtEl>
                                          <p:spTgt spid="358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60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58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>
                <a:cs typeface="B Titr" panose="00000700000000000000" pitchFamily="2" charset="-78"/>
              </a:rPr>
              <a:t>مهندسي كلينيكي</a:t>
            </a:r>
            <a:endParaRPr lang="en-US" altLang="en-US" sz="4800" b="1">
              <a:cs typeface="B Titr" panose="00000700000000000000" pitchFamily="2" charset="-7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23473"/>
            <a:ext cx="8229600" cy="4038600"/>
          </a:xfrm>
        </p:spPr>
        <p:txBody>
          <a:bodyPr/>
          <a:lstStyle/>
          <a:p>
            <a:pPr algn="justLow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كاربرد تكنولوژي در مراقبت هاي بهداشتي در بيمارستان ها و عضوي از تيم مراقبت هاي بهداشتي</a:t>
            </a:r>
          </a:p>
          <a:p>
            <a:pPr algn="justLow" rt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en-US" b="1" dirty="0">
                <a:cs typeface="B Mitra" panose="00000400000000000000" pitchFamily="2" charset="-78"/>
              </a:rPr>
              <a:t>مسئوليت ها :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مسئول ايجاد و حفظ پايگاه داده هاي كامپيوتري از سوابق لوازم و تجهيزات پزشكي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مسئول خريداري و استفاده از دستگاههاي پزشكي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به كار بردن روشهاي جديد تشخيصي كه نيازمند آناليزهاي مهندسي براي تعيين پارامترهاي غير قابل دسترس هستند </a:t>
            </a:r>
            <a:endParaRPr lang="en-US" altLang="en-US" b="1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>
                <a:cs typeface="B Titr" panose="00000700000000000000" pitchFamily="2" charset="-78"/>
              </a:rPr>
              <a:t>جوامع حرفه اي</a:t>
            </a:r>
            <a:endParaRPr lang="en-US" altLang="en-US" sz="4800" b="1">
              <a:cs typeface="B Titr" panose="00000700000000000000" pitchFamily="2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9296400" cy="9144000"/>
          </a:xfrm>
        </p:spPr>
        <p:txBody>
          <a:bodyPr>
            <a:normAutofit/>
          </a:bodyPr>
          <a:lstStyle/>
          <a:p>
            <a:pPr algn="justLow" rtl="1">
              <a:lnSpc>
                <a:spcPct val="80000"/>
              </a:lnSpc>
            </a:pPr>
            <a:endParaRPr lang="fa-IR" altLang="en-US" dirty="0">
              <a:cs typeface="B Mitra" panose="00000400000000000000" pitchFamily="2" charset="-78"/>
            </a:endParaRPr>
          </a:p>
          <a:p>
            <a:pPr algn="justLow" rtl="1">
              <a:lnSpc>
                <a:spcPct val="80000"/>
              </a:lnSpc>
            </a:pPr>
            <a:endParaRPr lang="fa-IR" altLang="en-US" dirty="0">
              <a:cs typeface="B Mitra" panose="00000400000000000000" pitchFamily="2" charset="-78"/>
            </a:endParaRPr>
          </a:p>
          <a:p>
            <a:pPr algn="justLow" rtl="1">
              <a:lnSpc>
                <a:spcPct val="80000"/>
              </a:lnSpc>
            </a:pPr>
            <a:r>
              <a:rPr lang="en-US" altLang="en-US" dirty="0">
                <a:cs typeface="B Mitra" panose="00000400000000000000" pitchFamily="2" charset="-78"/>
              </a:rPr>
              <a:t>American Institute for Medical &amp; Biological</a:t>
            </a:r>
            <a:r>
              <a:rPr lang="fa-IR" altLang="en-US" dirty="0">
                <a:cs typeface="B Mitra" panose="00000400000000000000" pitchFamily="2" charset="-78"/>
              </a:rPr>
              <a:t>    </a:t>
            </a:r>
            <a:r>
              <a:rPr lang="en-US" altLang="en-US" dirty="0">
                <a:cs typeface="B Mitra" panose="00000400000000000000" pitchFamily="2" charset="-78"/>
              </a:rPr>
              <a:t> Engineering</a:t>
            </a: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en-US" dirty="0">
                <a:cs typeface="B Mitra" panose="00000400000000000000" pitchFamily="2" charset="-78"/>
              </a:rPr>
              <a:t>       </a:t>
            </a: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en-US" dirty="0">
                <a:cs typeface="B Mitra" panose="00000400000000000000" pitchFamily="2" charset="-78"/>
              </a:rPr>
              <a:t>    ايالات متحده آمريكا صاحب بزرگترين جامعه مهندسي پزشكي دنياست، </a:t>
            </a:r>
            <a:r>
              <a:rPr lang="fa-IR" altLang="en-US" dirty="0" smtClean="0">
                <a:cs typeface="B Mitra" panose="00000400000000000000" pitchFamily="2" charset="-78"/>
              </a:rPr>
              <a:t>براي </a:t>
            </a:r>
            <a:r>
              <a:rPr lang="fa-IR" altLang="en-US" dirty="0">
                <a:cs typeface="B Mitra" panose="00000400000000000000" pitchFamily="2" charset="-78"/>
              </a:rPr>
              <a:t>هماهنگي بيشتر مؤسسات مختلف فعال در اين زمينه </a:t>
            </a:r>
            <a:r>
              <a:rPr lang="en-US" altLang="en-US" dirty="0">
                <a:cs typeface="B Mitra" panose="00000400000000000000" pitchFamily="2" charset="-78"/>
              </a:rPr>
              <a:t>AIMBS</a:t>
            </a:r>
            <a:r>
              <a:rPr lang="fa-IR" altLang="en-US" dirty="0">
                <a:cs typeface="B Mitra" panose="00000400000000000000" pitchFamily="2" charset="-78"/>
              </a:rPr>
              <a:t> در </a:t>
            </a:r>
            <a:r>
              <a:rPr lang="fa-IR" altLang="en-US" dirty="0" smtClean="0">
                <a:cs typeface="B Mitra" panose="00000400000000000000" pitchFamily="2" charset="-78"/>
              </a:rPr>
              <a:t>     </a:t>
            </a:r>
            <a:r>
              <a:rPr lang="fa-IR" altLang="en-US" dirty="0">
                <a:cs typeface="B Mitra" panose="00000400000000000000" pitchFamily="2" charset="-78"/>
              </a:rPr>
              <a:t>سال 1992 فعاليت خود را آغاز كرد</a:t>
            </a: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>
              <a:cs typeface="B Mitra" panose="00000400000000000000" pitchFamily="2" charset="-78"/>
            </a:endParaRPr>
          </a:p>
          <a:p>
            <a:pPr algn="justLow" rtl="1">
              <a:lnSpc>
                <a:spcPct val="80000"/>
              </a:lnSpc>
            </a:pPr>
            <a:r>
              <a:rPr lang="en-US" altLang="en-US" dirty="0">
                <a:cs typeface="B Mitra" panose="00000400000000000000" pitchFamily="2" charset="-78"/>
              </a:rPr>
              <a:t>IEEE Engineering in Medicine &amp; Biology Society</a:t>
            </a:r>
            <a:r>
              <a:rPr lang="fa-IR" altLang="en-US" dirty="0">
                <a:cs typeface="B Mitra" panose="00000400000000000000" pitchFamily="2" charset="-78"/>
              </a:rPr>
              <a:t>     </a:t>
            </a:r>
            <a:r>
              <a:rPr lang="fa-IR" altLang="en-US" dirty="0" smtClean="0">
                <a:cs typeface="B Mitra" panose="00000400000000000000" pitchFamily="2" charset="-78"/>
              </a:rPr>
              <a:t>    </a:t>
            </a:r>
            <a:r>
              <a:rPr lang="en-US" altLang="en-US" dirty="0">
                <a:cs typeface="B Mitra" panose="00000400000000000000" pitchFamily="2" charset="-78"/>
              </a:rPr>
              <a:t>EMBS</a:t>
            </a:r>
            <a:r>
              <a:rPr lang="fa-IR" altLang="en-US" dirty="0">
                <a:cs typeface="B Mitra" panose="00000400000000000000" pitchFamily="2" charset="-78"/>
              </a:rPr>
              <a:t> بزرگترين سازمان بين‌المللي عضو </a:t>
            </a:r>
            <a:r>
              <a:rPr lang="en-US" altLang="en-US" dirty="0">
                <a:cs typeface="B Mitra" panose="00000400000000000000" pitchFamily="2" charset="-78"/>
              </a:rPr>
              <a:t>IEEE</a:t>
            </a:r>
            <a:r>
              <a:rPr lang="fa-IR" altLang="en-US" dirty="0">
                <a:cs typeface="B Mitra" panose="00000400000000000000" pitchFamily="2" charset="-78"/>
              </a:rPr>
              <a:t> اسـت كه برطرف  </a:t>
            </a: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en-US" dirty="0">
                <a:cs typeface="B Mitra" panose="00000400000000000000" pitchFamily="2" charset="-78"/>
              </a:rPr>
              <a:t>    كننده نيازهاي بيش از 8000 عضو مهندس پزشك خود در سراسر دنيا </a:t>
            </a:r>
            <a:r>
              <a:rPr lang="fa-IR" altLang="en-US" dirty="0" smtClean="0">
                <a:cs typeface="B Mitra" panose="00000400000000000000" pitchFamily="2" charset="-78"/>
              </a:rPr>
              <a:t>     </a:t>
            </a:r>
            <a:r>
              <a:rPr lang="fa-IR" altLang="en-US" dirty="0">
                <a:cs typeface="B Mitra" panose="00000400000000000000" pitchFamily="2" charset="-78"/>
              </a:rPr>
              <a:t>ميباشد، زمينه كار </a:t>
            </a:r>
            <a:r>
              <a:rPr lang="en-US" altLang="en-US" dirty="0">
                <a:cs typeface="B Mitra" panose="00000400000000000000" pitchFamily="2" charset="-78"/>
              </a:rPr>
              <a:t>EMBS</a:t>
            </a:r>
            <a:r>
              <a:rPr lang="fa-IR" altLang="en-US" dirty="0">
                <a:cs typeface="B Mitra" panose="00000400000000000000" pitchFamily="2" charset="-78"/>
              </a:rPr>
              <a:t> شامل كاربرد علوم مهندسـي و فيزيكي در </a:t>
            </a: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en-US" dirty="0">
                <a:cs typeface="B Mitra" panose="00000400000000000000" pitchFamily="2" charset="-78"/>
              </a:rPr>
              <a:t>    بيولوژي و پزشكي مي‌باشد</a:t>
            </a:r>
            <a:r>
              <a:rPr lang="en-US" altLang="en-US" dirty="0">
                <a:cs typeface="B Mitra" panose="00000400000000000000" pitchFamily="2" charset="-78"/>
              </a:rPr>
              <a:t> </a:t>
            </a:r>
          </a:p>
          <a:p>
            <a:pPr algn="justLow" rtl="1">
              <a:lnSpc>
                <a:spcPct val="80000"/>
              </a:lnSpc>
            </a:pPr>
            <a:endParaRPr lang="en-US" altLang="en-US" dirty="0">
              <a:cs typeface="B Mitra" panose="00000400000000000000" pitchFamily="2" charset="-78"/>
            </a:endParaRPr>
          </a:p>
          <a:p>
            <a:pPr algn="justLow" rtl="1">
              <a:lnSpc>
                <a:spcPct val="80000"/>
              </a:lnSpc>
            </a:pPr>
            <a:r>
              <a:rPr lang="en-US" altLang="en-US" dirty="0">
                <a:cs typeface="B Mitra" panose="00000400000000000000" pitchFamily="2" charset="-78"/>
              </a:rPr>
              <a:t>International Federation for Medical &amp; Biological</a:t>
            </a:r>
            <a:r>
              <a:rPr lang="fa-IR" altLang="en-US" dirty="0">
                <a:cs typeface="B Mitra" panose="00000400000000000000" pitchFamily="2" charset="-78"/>
              </a:rPr>
              <a:t>  </a:t>
            </a:r>
            <a:r>
              <a:rPr lang="en-US" altLang="en-US" dirty="0">
                <a:cs typeface="B Mitra" panose="00000400000000000000" pitchFamily="2" charset="-78"/>
              </a:rPr>
              <a:t> Engineering</a:t>
            </a: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en-US" dirty="0">
                <a:cs typeface="B Mitra" panose="00000400000000000000" pitchFamily="2" charset="-78"/>
              </a:rPr>
              <a:t>   اين فدراسيون در سال 1959 تاسيس شده و سازماني است كه اعضاي آن </a:t>
            </a:r>
            <a:r>
              <a:rPr lang="fa-IR" altLang="en-US" dirty="0" smtClean="0">
                <a:cs typeface="B Mitra" panose="00000400000000000000" pitchFamily="2" charset="-78"/>
              </a:rPr>
              <a:t>   </a:t>
            </a:r>
            <a:r>
              <a:rPr lang="fa-IR" altLang="en-US" dirty="0">
                <a:cs typeface="B Mitra" panose="00000400000000000000" pitchFamily="2" charset="-78"/>
              </a:rPr>
              <a:t>ملت‌هايي هستند كه عضو سازمانهاي بين‌المللي مي‌باشند، اولين ســازمان </a:t>
            </a: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en-US" dirty="0">
                <a:cs typeface="B Mitra" panose="00000400000000000000" pitchFamily="2" charset="-78"/>
              </a:rPr>
              <a:t>   بين‌المللي كه عضو اين فــدراسيون شد </a:t>
            </a:r>
            <a:r>
              <a:rPr lang="en-US" altLang="en-US" dirty="0">
                <a:cs typeface="B Mitra" panose="00000400000000000000" pitchFamily="2" charset="-78"/>
              </a:rPr>
              <a:t>IEEE EMBS</a:t>
            </a:r>
            <a:r>
              <a:rPr lang="fa-IR" altLang="en-US" dirty="0">
                <a:cs typeface="B Mitra" panose="00000400000000000000" pitchFamily="2" charset="-78"/>
              </a:rPr>
              <a:t> بود، در حــال </a:t>
            </a:r>
            <a:r>
              <a:rPr lang="fa-IR" altLang="en-US" dirty="0" smtClean="0">
                <a:cs typeface="B Mitra" panose="00000400000000000000" pitchFamily="2" charset="-78"/>
              </a:rPr>
              <a:t>   </a:t>
            </a:r>
            <a:r>
              <a:rPr lang="fa-IR" altLang="en-US" dirty="0">
                <a:cs typeface="B Mitra" panose="00000400000000000000" pitchFamily="2" charset="-78"/>
              </a:rPr>
              <a:t>حاضر فدراسيون بيش از 25.000 عضو دارد</a:t>
            </a:r>
            <a:endParaRPr lang="en-US" altLang="en-US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0364 -0.398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993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00274 -0.419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099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0274 -0.4199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625 -0.8824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4412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677 -0.8363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4182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25 -0.7942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153400" cy="1143000"/>
          </a:xfrm>
        </p:spPr>
        <p:txBody>
          <a:bodyPr/>
          <a:lstStyle/>
          <a:p>
            <a:pPr algn="ctr"/>
            <a:r>
              <a:rPr lang="fa-IR" altLang="en-US" b="1">
                <a:cs typeface="B Mitra" panose="00000400000000000000" pitchFamily="2" charset="-78"/>
              </a:rPr>
              <a:t>مراكز فعال مهندسي پزشكي در ايران</a:t>
            </a:r>
            <a:endParaRPr lang="en-US" altLang="en-US" b="1">
              <a:cs typeface="B Mitra" panose="00000400000000000000" pitchFamily="2" charset="-78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096000" y="2438400"/>
            <a:ext cx="4038600" cy="35814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80000"/>
              </a:lnSpc>
            </a:pPr>
            <a:r>
              <a:rPr lang="fa-IR" altLang="en-US" sz="3200" dirty="0">
                <a:cs typeface="B Mitra" panose="00000400000000000000" pitchFamily="2" charset="-78"/>
              </a:rPr>
              <a:t>دانشگاه ها                         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en-US" sz="3200" dirty="0">
              <a:cs typeface="B Mitra" panose="00000400000000000000" pitchFamily="2" charset="-78"/>
            </a:endParaRPr>
          </a:p>
          <a:p>
            <a:pPr algn="just">
              <a:lnSpc>
                <a:spcPct val="80000"/>
              </a:lnSpc>
            </a:pPr>
            <a:r>
              <a:rPr lang="fa-IR" altLang="en-US" sz="3200" dirty="0">
                <a:cs typeface="B Mitra" panose="00000400000000000000" pitchFamily="2" charset="-78"/>
              </a:rPr>
              <a:t>انجمن مهندسي پزشكي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en-US" sz="3200" dirty="0">
              <a:cs typeface="B Mitra" panose="00000400000000000000" pitchFamily="2" charset="-78"/>
            </a:endParaRPr>
          </a:p>
          <a:p>
            <a:pPr algn="just">
              <a:lnSpc>
                <a:spcPct val="80000"/>
              </a:lnSpc>
            </a:pPr>
            <a:r>
              <a:rPr lang="fa-IR" altLang="en-US" sz="3200" dirty="0">
                <a:cs typeface="B Mitra" panose="00000400000000000000" pitchFamily="2" charset="-78"/>
              </a:rPr>
              <a:t>ماهنامه مهندسي پزشكي</a:t>
            </a:r>
          </a:p>
          <a:p>
            <a:pPr algn="just">
              <a:lnSpc>
                <a:spcPct val="80000"/>
              </a:lnSpc>
            </a:pPr>
            <a:endParaRPr lang="fa-IR" altLang="en-US" sz="3200" dirty="0">
              <a:cs typeface="B Mitra" panose="00000400000000000000" pitchFamily="2" charset="-78"/>
            </a:endParaRPr>
          </a:p>
          <a:p>
            <a:pPr algn="just">
              <a:lnSpc>
                <a:spcPct val="80000"/>
              </a:lnSpc>
            </a:pPr>
            <a:r>
              <a:rPr lang="fa-IR" altLang="en-US" sz="3200" dirty="0">
                <a:cs typeface="B Mitra" panose="00000400000000000000" pitchFamily="2" charset="-78"/>
              </a:rPr>
              <a:t>فصلنامه تپش </a:t>
            </a:r>
          </a:p>
          <a:p>
            <a:pPr algn="just">
              <a:lnSpc>
                <a:spcPct val="80000"/>
              </a:lnSpc>
            </a:pPr>
            <a:endParaRPr lang="fa-IR" altLang="en-US" sz="3200" dirty="0">
              <a:cs typeface="B Mitra" panose="00000400000000000000" pitchFamily="2" charset="-78"/>
            </a:endParaRPr>
          </a:p>
          <a:p>
            <a:pPr algn="just">
              <a:lnSpc>
                <a:spcPct val="80000"/>
              </a:lnSpc>
            </a:pPr>
            <a:endParaRPr lang="en-US" altLang="en-US" sz="3200" dirty="0">
              <a:cs typeface="B Mitra" panose="00000400000000000000" pitchFamily="2" charset="-78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981200" y="1828800"/>
            <a:ext cx="4495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90550" indent="-5905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00" indent="-4953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7000" indent="-3810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4200" indent="-3810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1400" indent="-3810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8600" indent="-3810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/>
            <a:r>
              <a:rPr lang="fa-IR" altLang="en-US">
                <a:cs typeface="B Mitra" panose="00000400000000000000" pitchFamily="2" charset="-78"/>
              </a:rPr>
              <a:t> </a:t>
            </a:r>
            <a:r>
              <a:rPr lang="fa-IR" altLang="en-US">
                <a:solidFill>
                  <a:srgbClr val="FFFF00"/>
                </a:solidFill>
                <a:cs typeface="B Mitra" panose="00000400000000000000" pitchFamily="2" charset="-78"/>
              </a:rPr>
              <a:t>دانشگاه  صنعتي اميركبير</a:t>
            </a:r>
          </a:p>
          <a:p>
            <a:pPr lvl="1"/>
            <a:r>
              <a:rPr lang="fa-IR" altLang="en-US">
                <a:cs typeface="B Mitra" panose="00000400000000000000" pitchFamily="2" charset="-78"/>
              </a:rPr>
              <a:t> دانشگاه  صنعتي شريف</a:t>
            </a:r>
          </a:p>
          <a:p>
            <a:pPr lvl="1"/>
            <a:r>
              <a:rPr lang="fa-IR" altLang="en-US">
                <a:cs typeface="B Mitra" panose="00000400000000000000" pitchFamily="2" charset="-78"/>
              </a:rPr>
              <a:t> دانشگاه  تهران</a:t>
            </a:r>
          </a:p>
          <a:p>
            <a:pPr lvl="1"/>
            <a:r>
              <a:rPr lang="fa-IR" altLang="en-US">
                <a:cs typeface="B Mitra" panose="00000400000000000000" pitchFamily="2" charset="-78"/>
              </a:rPr>
              <a:t> دانشگاه  صنعتي خواجه نصير</a:t>
            </a:r>
          </a:p>
          <a:p>
            <a:pPr lvl="1"/>
            <a:r>
              <a:rPr lang="fa-IR" altLang="en-US">
                <a:cs typeface="B Mitra" panose="00000400000000000000" pitchFamily="2" charset="-78"/>
              </a:rPr>
              <a:t> دانشگاه  علم و صنعت</a:t>
            </a:r>
          </a:p>
          <a:p>
            <a:pPr lvl="1"/>
            <a:r>
              <a:rPr lang="fa-IR" altLang="en-US">
                <a:cs typeface="B Mitra" panose="00000400000000000000" pitchFamily="2" charset="-78"/>
              </a:rPr>
              <a:t>دانشگاه  تربيت مدرس</a:t>
            </a:r>
          </a:p>
          <a:p>
            <a:pPr lvl="1"/>
            <a:r>
              <a:rPr lang="fa-IR" altLang="en-US">
                <a:cs typeface="B Mitra" panose="00000400000000000000" pitchFamily="2" charset="-78"/>
              </a:rPr>
              <a:t>دانشگاه  شاهد</a:t>
            </a:r>
          </a:p>
          <a:p>
            <a:pPr lvl="1"/>
            <a:r>
              <a:rPr lang="fa-IR" altLang="en-US">
                <a:cs typeface="B Mitra" panose="00000400000000000000" pitchFamily="2" charset="-78"/>
              </a:rPr>
              <a:t>دانشگاه  صنعتي سهند تبريز</a:t>
            </a:r>
          </a:p>
          <a:p>
            <a:pPr lvl="1"/>
            <a:r>
              <a:rPr lang="fa-IR" altLang="en-US">
                <a:cs typeface="B Mitra" panose="00000400000000000000" pitchFamily="2" charset="-78"/>
              </a:rPr>
              <a:t>دانشگاه  اصفهان</a:t>
            </a:r>
          </a:p>
          <a:p>
            <a:endParaRPr lang="en-US" altLang="en-US">
              <a:cs typeface="B Mitra" panose="00000400000000000000" pitchFamily="2" charset="-78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200">
              <a:cs typeface="B Mitra" panose="00000400000000000000" pitchFamily="2" charset="-78"/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81000" y="2037308"/>
            <a:ext cx="1676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Low">
              <a:spcBef>
                <a:spcPct val="50000"/>
              </a:spcBef>
            </a:pPr>
            <a:r>
              <a:rPr lang="fa-IR" altLang="en-US" sz="2400" dirty="0">
                <a:cs typeface="B Mitra" panose="00000400000000000000" pitchFamily="2" charset="-78"/>
              </a:rPr>
              <a:t>اولين و فراگيرترين نشريه در زمينه محصولات پزشكي و آزمايشگاهي است و هدف آن اطلاع رساني در زمينه تجهيزات و طرح مسائل صنفي در اين زمينه است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0" y="68640"/>
            <a:ext cx="3048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Low">
              <a:spcBef>
                <a:spcPct val="50000"/>
              </a:spcBef>
            </a:pPr>
            <a:r>
              <a:rPr lang="fa-IR" altLang="en-US" sz="2400" dirty="0">
                <a:cs typeface="B Mitra" panose="00000400000000000000" pitchFamily="2" charset="-78"/>
              </a:rPr>
              <a:t>تپش اولين نشريه دانشجويي معتبر در زمينه مهندسي پزشكي بود كه فعاليت خود را از سال 1376 آغاز كرد</a:t>
            </a:r>
            <a:endParaRPr lang="en-US" altLang="en-US" sz="24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altLang="en-US" sz="4800" b="1" dirty="0">
                <a:cs typeface="B Titr" panose="00000700000000000000" pitchFamily="2" charset="-78"/>
              </a:rPr>
              <a:t>مهندسي زيستي </a:t>
            </a:r>
            <a:r>
              <a:rPr lang="en-US" altLang="en-US" sz="4800" b="1" dirty="0">
                <a:cs typeface="B Titr" panose="00000700000000000000" pitchFamily="2" charset="-78"/>
              </a:rPr>
              <a:t>Bioengineering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79868" y="1828800"/>
            <a:ext cx="8991600" cy="4572000"/>
          </a:xfrm>
        </p:spPr>
        <p:txBody>
          <a:bodyPr>
            <a:normAutofit/>
          </a:bodyPr>
          <a:lstStyle/>
          <a:p>
            <a:pPr algn="justLow" rtl="1">
              <a:lnSpc>
                <a:spcPct val="80000"/>
              </a:lnSpc>
            </a:pPr>
            <a:r>
              <a:rPr lang="fa-IR" altLang="en-US" sz="3200" dirty="0">
                <a:cs typeface="B Mitra" panose="00000400000000000000" pitchFamily="2" charset="-78"/>
              </a:rPr>
              <a:t>براي درك مسائل پزشكي، فيزيولوژيكي و زيستي از اصول و ابزارهاي علوم پايه استفاده مي كند</a:t>
            </a:r>
          </a:p>
          <a:p>
            <a:pPr algn="justLow" rtl="1">
              <a:lnSpc>
                <a:spcPct val="80000"/>
              </a:lnSpc>
            </a:pPr>
            <a:r>
              <a:rPr lang="fa-IR" altLang="en-US" sz="3200" dirty="0">
                <a:cs typeface="B Mitra" panose="00000400000000000000" pitchFamily="2" charset="-78"/>
              </a:rPr>
              <a:t>پلي مابين علوم مهندسي، فيزيكي و پزشكي است</a:t>
            </a:r>
          </a:p>
          <a:p>
            <a:pPr algn="justLow" rtl="1">
              <a:lnSpc>
                <a:spcPct val="80000"/>
              </a:lnSpc>
            </a:pPr>
            <a:r>
              <a:rPr lang="fa-IR" altLang="en-US" sz="3200" dirty="0">
                <a:cs typeface="B Mitra" panose="00000400000000000000" pitchFamily="2" charset="-78"/>
              </a:rPr>
              <a:t>ايجاد گونه هاي بهبود يافته از گياهان و حيوانات</a:t>
            </a:r>
            <a:endParaRPr lang="en-US" altLang="en-US" sz="3200" dirty="0">
              <a:cs typeface="B Mitra" panose="00000400000000000000" pitchFamily="2" charset="-78"/>
            </a:endParaRPr>
          </a:p>
          <a:p>
            <a:pPr algn="justLow" rtl="1">
              <a:lnSpc>
                <a:spcPct val="80000"/>
              </a:lnSpc>
            </a:pPr>
            <a:endParaRPr lang="fa-IR" altLang="en-US" sz="3200" dirty="0">
              <a:cs typeface="B Mitra" panose="00000400000000000000" pitchFamily="2" charset="-78"/>
            </a:endParaRPr>
          </a:p>
          <a:p>
            <a:pPr algn="justLow" rtl="1">
              <a:lnSpc>
                <a:spcPct val="80000"/>
              </a:lnSpc>
            </a:pPr>
            <a:r>
              <a:rPr lang="fa-IR" altLang="en-US" sz="3200" dirty="0">
                <a:cs typeface="B Mitra" panose="00000400000000000000" pitchFamily="2" charset="-78"/>
              </a:rPr>
              <a:t>مدلسازي ديناميك رشد يا زندگي گونه ها</a:t>
            </a:r>
            <a:endParaRPr lang="en-US" altLang="en-US" sz="3200" dirty="0">
              <a:cs typeface="B Mitra" panose="00000400000000000000" pitchFamily="2" charset="-78"/>
            </a:endParaRP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en-US" sz="3200" dirty="0">
              <a:cs typeface="B Mitra" panose="00000400000000000000" pitchFamily="2" charset="-78"/>
            </a:endParaRPr>
          </a:p>
          <a:p>
            <a:pPr algn="justLow" rtl="1">
              <a:lnSpc>
                <a:spcPct val="80000"/>
              </a:lnSpc>
            </a:pPr>
            <a:r>
              <a:rPr lang="fa-IR" altLang="en-US" sz="3200" dirty="0">
                <a:cs typeface="B Mitra" panose="00000400000000000000" pitchFamily="2" charset="-78"/>
              </a:rPr>
              <a:t>مطالعه زيست محيطي و اثرات آن بر روي موجودات زنده  </a:t>
            </a: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a-IR" altLang="en-US" sz="3200" dirty="0">
                <a:cs typeface="B Mitra" panose="00000400000000000000" pitchFamily="2" charset="-78"/>
              </a:rPr>
              <a:t> </a:t>
            </a: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2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0751E-6 L 0.00018 -0.410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5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02312E-6 L 0.00278 -0.421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106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4624E-6 L 0.00278 -0.453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26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7" dur="20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 dirty="0">
                <a:cs typeface="B Titr" panose="00000700000000000000" pitchFamily="2" charset="-78"/>
              </a:rPr>
              <a:t>مشكلات مهندسي پزشكي در ايران</a:t>
            </a:r>
            <a:endParaRPr lang="en-US" altLang="en-US" sz="4800" b="1" dirty="0">
              <a:cs typeface="B Titr" panose="00000700000000000000" pitchFamily="2" charset="-78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93455"/>
            <a:ext cx="8153400" cy="4876800"/>
          </a:xfrm>
        </p:spPr>
        <p:txBody>
          <a:bodyPr/>
          <a:lstStyle/>
          <a:p>
            <a:pPr algn="justLow" rtl="1">
              <a:lnSpc>
                <a:spcPct val="90000"/>
              </a:lnSpc>
            </a:pPr>
            <a:r>
              <a:rPr lang="fa-IR" altLang="en-US" sz="3400">
                <a:cs typeface="B Mitra" panose="00000400000000000000" pitchFamily="2" charset="-78"/>
              </a:rPr>
              <a:t>آرايش نامناسب نيروي كار، كمبود نيروي متخصص</a:t>
            </a:r>
          </a:p>
          <a:p>
            <a:pPr algn="justLow" rtl="1">
              <a:lnSpc>
                <a:spcPct val="90000"/>
              </a:lnSpc>
            </a:pPr>
            <a:endParaRPr lang="fa-IR" altLang="en-US" sz="2600">
              <a:cs typeface="B Mitra" panose="00000400000000000000" pitchFamily="2" charset="-78"/>
            </a:endParaRPr>
          </a:p>
          <a:p>
            <a:pPr algn="justLow" rtl="1">
              <a:lnSpc>
                <a:spcPct val="90000"/>
              </a:lnSpc>
            </a:pPr>
            <a:r>
              <a:rPr lang="fa-IR" altLang="en-US" sz="3400">
                <a:cs typeface="B Mitra" panose="00000400000000000000" pitchFamily="2" charset="-78"/>
              </a:rPr>
              <a:t> نبود متولي مشخص در حوزه مهندسي پزشكي ايران</a:t>
            </a:r>
          </a:p>
          <a:p>
            <a:pPr algn="justLow" rtl="1">
              <a:lnSpc>
                <a:spcPct val="90000"/>
              </a:lnSpc>
            </a:pPr>
            <a:endParaRPr lang="fa-IR" altLang="en-US" sz="2600">
              <a:cs typeface="B Mitra" panose="00000400000000000000" pitchFamily="2" charset="-78"/>
            </a:endParaRPr>
          </a:p>
          <a:p>
            <a:pPr algn="justLow" rtl="1">
              <a:lnSpc>
                <a:spcPct val="90000"/>
              </a:lnSpc>
            </a:pPr>
            <a:r>
              <a:rPr lang="ar-SA" altLang="en-US" sz="3400">
                <a:cs typeface="B Mitra" panose="00000400000000000000" pitchFamily="2" charset="-78"/>
              </a:rPr>
              <a:t>كمبود فراوان تكنسين هاي تجهيزات پزشكي</a:t>
            </a:r>
            <a:endParaRPr lang="fa-IR" altLang="en-US" sz="3400">
              <a:cs typeface="B Mitra" panose="00000400000000000000" pitchFamily="2" charset="-78"/>
            </a:endParaRPr>
          </a:p>
          <a:p>
            <a:pPr algn="justLow" rtl="1">
              <a:lnSpc>
                <a:spcPct val="90000"/>
              </a:lnSpc>
            </a:pPr>
            <a:endParaRPr lang="fa-IR" altLang="en-US" sz="2600">
              <a:cs typeface="B Mitra" panose="00000400000000000000" pitchFamily="2" charset="-78"/>
            </a:endParaRPr>
          </a:p>
          <a:p>
            <a:pPr algn="justLow" rtl="1">
              <a:lnSpc>
                <a:spcPct val="90000"/>
              </a:lnSpc>
            </a:pPr>
            <a:r>
              <a:rPr lang="ar-SA" altLang="en-US" sz="3400">
                <a:cs typeface="B Mitra" panose="00000400000000000000" pitchFamily="2" charset="-78"/>
              </a:rPr>
              <a:t>ارتباط ضعيف صنعت و دانشگاه در زمينه تحقيق و توسعه</a:t>
            </a:r>
            <a:endParaRPr lang="fa-IR" altLang="en-US" sz="3400"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 dirty="0" smtClean="0">
                <a:cs typeface="B Titr" panose="00000700000000000000" pitchFamily="2" charset="-78"/>
              </a:rPr>
              <a:t>پیشنهادها</a:t>
            </a:r>
            <a:endParaRPr lang="en-US" altLang="en-US" sz="4800" b="1" dirty="0">
              <a:cs typeface="B Titr" panose="00000700000000000000" pitchFamily="2" charset="-78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182"/>
            <a:ext cx="8596668" cy="3880773"/>
          </a:xfrm>
        </p:spPr>
        <p:txBody>
          <a:bodyPr>
            <a:normAutofit/>
          </a:bodyPr>
          <a:lstStyle/>
          <a:p>
            <a:pPr algn="justLow" rtl="1"/>
            <a:r>
              <a:rPr lang="fa-IR" altLang="en-US" sz="3300" dirty="0">
                <a:cs typeface="B Mitra" panose="00000400000000000000" pitchFamily="2" charset="-78"/>
              </a:rPr>
              <a:t>متمركز كردن امور مربوط به تجهيزات پزشكي تحت يك مديريت واحد و منسجم</a:t>
            </a:r>
          </a:p>
          <a:p>
            <a:pPr algn="justLow" rtl="1"/>
            <a:r>
              <a:rPr lang="fa-IR" altLang="en-US" sz="3300" dirty="0">
                <a:cs typeface="B Mitra" panose="00000400000000000000" pitchFamily="2" charset="-78"/>
              </a:rPr>
              <a:t>تدوين استانداردهاي لازم براي واردات و توليد لوازم پزشكي</a:t>
            </a:r>
          </a:p>
          <a:p>
            <a:pPr algn="justLow" rtl="1"/>
            <a:r>
              <a:rPr lang="fa-IR" altLang="en-US" sz="3300" dirty="0">
                <a:cs typeface="B Mitra" panose="00000400000000000000" pitchFamily="2" charset="-78"/>
              </a:rPr>
              <a:t>حمايت از تحقيقات بنيادين در زمينه مهندسي پزشكي</a:t>
            </a:r>
          </a:p>
          <a:p>
            <a:pPr algn="justLow" rtl="1"/>
            <a:r>
              <a:rPr lang="fa-IR" altLang="en-US" sz="3300" dirty="0">
                <a:cs typeface="B Mitra" panose="00000400000000000000" pitchFamily="2" charset="-78"/>
              </a:rPr>
              <a:t>ايجاد مراكز اطلاع رساني مناسب</a:t>
            </a:r>
          </a:p>
          <a:p>
            <a:pPr algn="justLow" rtl="1"/>
            <a:r>
              <a:rPr lang="fa-IR" altLang="en-US" sz="3300" dirty="0">
                <a:cs typeface="B Mitra" panose="00000400000000000000" pitchFamily="2" charset="-78"/>
              </a:rPr>
              <a:t>حمايت از كالاهاي ايراني با كمك بخش دولتي</a:t>
            </a:r>
          </a:p>
          <a:p>
            <a:pPr algn="justLow" rtl="1">
              <a:buFont typeface="Wingdings" panose="05000000000000000000" pitchFamily="2" charset="2"/>
              <a:buNone/>
            </a:pPr>
            <a:endParaRPr lang="en-US" altLang="en-US" sz="33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 dirty="0" smtClean="0">
                <a:cs typeface="B Titr" panose="00000700000000000000" pitchFamily="2" charset="-78"/>
              </a:rPr>
              <a:t>پيشنهادها</a:t>
            </a:r>
            <a:endParaRPr lang="en-US" altLang="en-US" sz="4800" b="1" dirty="0">
              <a:cs typeface="B Titr" panose="00000700000000000000" pitchFamily="2" charset="-78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057400"/>
            <a:ext cx="8153400" cy="4572000"/>
          </a:xfrm>
        </p:spPr>
        <p:txBody>
          <a:bodyPr/>
          <a:lstStyle/>
          <a:p>
            <a:pPr algn="justLow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در سطح كارشناسي به دروس پزشكي توجه بيشتري شود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گرايش‌هاي بيومكانيك و بيومواد در مقطع كارشناسي تقويت گردد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به مباحثي مانند بيوسيستم‌ها، پردازش تصوير، بيواينسترومنت، توانبخشي اهميت بيشتري داده شود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b="1" dirty="0">
                <a:cs typeface="B Mitra" panose="00000400000000000000" pitchFamily="2" charset="-78"/>
              </a:rPr>
              <a:t>به همكاري ميان دانشگاه و صنعت به ويژه در زمينه طراحي پروژه‌هاي موردنياز جامعه و نيز كمك مالي به دانشگاه از طرف صنعت بهاي بيشتري داده شود و راهكارهاي آن مورد بررسي و تحقيق قرار گيرد </a:t>
            </a:r>
            <a:endParaRPr lang="en-US" altLang="en-US" b="1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altLang="en-US" sz="4800" b="1" dirty="0">
                <a:cs typeface="B Titr" panose="00000700000000000000" pitchFamily="2" charset="-78"/>
              </a:rPr>
              <a:t>تاريخچه مهندسي پزشكي</a:t>
            </a:r>
            <a:endParaRPr lang="en-US" altLang="en-US" sz="4800" b="1" dirty="0">
              <a:cs typeface="B Titr" panose="00000700000000000000" pitchFamily="2" charset="-7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3855" y="1752600"/>
            <a:ext cx="9982200" cy="4191000"/>
          </a:xfrm>
        </p:spPr>
        <p:txBody>
          <a:bodyPr>
            <a:normAutofit/>
          </a:bodyPr>
          <a:lstStyle/>
          <a:p>
            <a:pPr algn="justLow" rtl="1"/>
            <a:r>
              <a:rPr lang="fa-IR" altLang="en-US" sz="2800" b="1" dirty="0">
                <a:cs typeface="B Mitra" panose="00000400000000000000" pitchFamily="2" charset="-78"/>
              </a:rPr>
              <a:t>قرن پانزدهم :</a:t>
            </a:r>
            <a:r>
              <a:rPr lang="fa-IR" altLang="en-US" sz="2800" dirty="0">
                <a:cs typeface="B Mitra" panose="00000400000000000000" pitchFamily="2" charset="-78"/>
              </a:rPr>
              <a:t> آغاز طب نوين توسط لئوناردو داوينچي</a:t>
            </a:r>
          </a:p>
          <a:p>
            <a:pPr algn="justLow" rtl="1"/>
            <a:r>
              <a:rPr lang="fa-IR" altLang="en-US" sz="2800" b="1" dirty="0">
                <a:cs typeface="B Mitra" panose="00000400000000000000" pitchFamily="2" charset="-78"/>
              </a:rPr>
              <a:t>قرن شانزدهم :</a:t>
            </a:r>
            <a:r>
              <a:rPr lang="fa-IR" altLang="en-US" sz="2800" dirty="0">
                <a:cs typeface="B Mitra" panose="00000400000000000000" pitchFamily="2" charset="-78"/>
              </a:rPr>
              <a:t> اختراع اولين دماسنج و دستگاه اندازه گيري نرخ ضربان قلب توسط سنکتوريوس</a:t>
            </a:r>
          </a:p>
          <a:p>
            <a:pPr algn="justLow" rtl="1"/>
            <a:r>
              <a:rPr lang="fa-IR" altLang="en-US" sz="2800" b="1" dirty="0">
                <a:cs typeface="B Mitra" panose="00000400000000000000" pitchFamily="2" charset="-78"/>
              </a:rPr>
              <a:t>قرن هجدهم :</a:t>
            </a:r>
            <a:r>
              <a:rPr lang="fa-IR" altLang="en-US" sz="2800" dirty="0">
                <a:cs typeface="B Mitra" panose="00000400000000000000" pitchFamily="2" charset="-78"/>
              </a:rPr>
              <a:t> آغاز كاتتريزاسيون براي اندازه گيري فشار توسط هالس</a:t>
            </a:r>
          </a:p>
          <a:p>
            <a:pPr algn="justLow" rtl="1"/>
            <a:r>
              <a:rPr lang="fa-IR" altLang="en-US" sz="2800" dirty="0">
                <a:cs typeface="B Mitra" panose="00000400000000000000" pitchFamily="2" charset="-78"/>
              </a:rPr>
              <a:t> </a:t>
            </a:r>
            <a:r>
              <a:rPr lang="fa-IR" altLang="en-US" sz="2800" b="1" dirty="0">
                <a:cs typeface="B Mitra" panose="00000400000000000000" pitchFamily="2" charset="-78"/>
              </a:rPr>
              <a:t>قرن نوزدهم :</a:t>
            </a:r>
            <a:r>
              <a:rPr lang="fa-IR" altLang="en-US" sz="2800" dirty="0">
                <a:cs typeface="B Mitra" panose="00000400000000000000" pitchFamily="2" charset="-78"/>
              </a:rPr>
              <a:t> اندازه گيري مقاومت بافت هاي ماهيچه اي و اعصاب در حالت </a:t>
            </a:r>
            <a:r>
              <a:rPr lang="en-US" altLang="en-US" sz="2800" dirty="0">
                <a:cs typeface="B Mitra" panose="00000400000000000000" pitchFamily="2" charset="-78"/>
              </a:rPr>
              <a:t>DC</a:t>
            </a:r>
            <a:r>
              <a:rPr lang="fa-IR" altLang="en-US" sz="2800" dirty="0">
                <a:cs typeface="B Mitra" panose="00000400000000000000" pitchFamily="2" charset="-78"/>
              </a:rPr>
              <a:t> توسط هرمن، تحريك عضلات توسط جريان خارجي توسط گالواني و ولتا و كشف اشعه </a:t>
            </a:r>
            <a:r>
              <a:rPr lang="en-US" altLang="en-US" sz="2800" dirty="0">
                <a:cs typeface="B Mitra" panose="00000400000000000000" pitchFamily="2" charset="-78"/>
              </a:rPr>
              <a:t>x</a:t>
            </a:r>
          </a:p>
          <a:p>
            <a:pPr algn="justLow" rtl="1"/>
            <a:r>
              <a:rPr lang="fa-IR" altLang="en-US" sz="2800" b="1" dirty="0">
                <a:solidFill>
                  <a:schemeClr val="tx1"/>
                </a:solidFill>
                <a:cs typeface="B Mitra" panose="00000400000000000000" pitchFamily="2" charset="-78"/>
              </a:rPr>
              <a:t>قرن بيستم</a:t>
            </a:r>
            <a:r>
              <a:rPr lang="fa-IR" altLang="en-US" sz="2800" dirty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altLang="en-US" sz="2800" dirty="0">
                <a:cs typeface="B Mitra" panose="00000400000000000000" pitchFamily="2" charset="-78"/>
              </a:rPr>
              <a:t> </a:t>
            </a:r>
            <a:endParaRPr lang="en-US" altLang="en-US" sz="28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 dirty="0">
                <a:cs typeface="B Titr" panose="00000700000000000000" pitchFamily="2" charset="-78"/>
              </a:rPr>
              <a:t>تاريخچه مهندسي پزشكي در قرن 20</a:t>
            </a:r>
            <a:endParaRPr lang="en-US" altLang="en-US" sz="4800" b="1" dirty="0">
              <a:cs typeface="B Titr" panose="00000700000000000000" pitchFamily="2" charset="-78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676400"/>
            <a:ext cx="8001000" cy="4191000"/>
          </a:xfrm>
        </p:spPr>
        <p:txBody>
          <a:bodyPr>
            <a:normAutofit fontScale="92500" lnSpcReduction="10000"/>
          </a:bodyPr>
          <a:lstStyle/>
          <a:p>
            <a:pPr algn="justLow" rtl="1"/>
            <a:r>
              <a:rPr lang="fa-IR" altLang="en-US" sz="2800" b="1" dirty="0">
                <a:cs typeface="B Mitra" panose="00000400000000000000" pitchFamily="2" charset="-78"/>
              </a:rPr>
              <a:t>1903</a:t>
            </a:r>
            <a:r>
              <a:rPr lang="fa-IR" altLang="en-US" sz="2800" dirty="0">
                <a:cs typeface="B Mitra" panose="00000400000000000000" pitchFamily="2" charset="-78"/>
              </a:rPr>
              <a:t> : كشف و ثبت </a:t>
            </a:r>
            <a:r>
              <a:rPr lang="en-US" altLang="en-US" sz="2400" dirty="0">
                <a:cs typeface="B Mitra" panose="00000400000000000000" pitchFamily="2" charset="-78"/>
              </a:rPr>
              <a:t>ECG</a:t>
            </a:r>
            <a:r>
              <a:rPr lang="fa-IR" altLang="en-US" sz="2800" dirty="0">
                <a:cs typeface="B Mitra" panose="00000400000000000000" pitchFamily="2" charset="-78"/>
              </a:rPr>
              <a:t> </a:t>
            </a:r>
          </a:p>
          <a:p>
            <a:pPr algn="justLow" rtl="1"/>
            <a:r>
              <a:rPr lang="fa-IR" altLang="en-US" sz="2800" b="1" dirty="0">
                <a:cs typeface="B Mitra" panose="00000400000000000000" pitchFamily="2" charset="-78"/>
              </a:rPr>
              <a:t>1927</a:t>
            </a:r>
            <a:r>
              <a:rPr lang="fa-IR" altLang="en-US" sz="2800" dirty="0">
                <a:cs typeface="B Mitra" panose="00000400000000000000" pitchFamily="2" charset="-78"/>
              </a:rPr>
              <a:t> : ساخت اولين دستگاه كمك تنفسي</a:t>
            </a:r>
          </a:p>
          <a:p>
            <a:pPr algn="justLow" rtl="1"/>
            <a:r>
              <a:rPr lang="fa-IR" altLang="en-US" sz="2800" b="1" dirty="0">
                <a:cs typeface="B Mitra" panose="00000400000000000000" pitchFamily="2" charset="-78"/>
              </a:rPr>
              <a:t>1929</a:t>
            </a:r>
            <a:r>
              <a:rPr lang="fa-IR" altLang="en-US" sz="2800" dirty="0">
                <a:cs typeface="B Mitra" panose="00000400000000000000" pitchFamily="2" charset="-78"/>
              </a:rPr>
              <a:t> : ثبت سيگنال </a:t>
            </a:r>
            <a:r>
              <a:rPr lang="en-US" altLang="en-US" sz="2400" dirty="0">
                <a:cs typeface="B Mitra" panose="00000400000000000000" pitchFamily="2" charset="-78"/>
              </a:rPr>
              <a:t>EEG</a:t>
            </a:r>
            <a:endParaRPr lang="fa-IR" altLang="en-US" sz="2400" dirty="0">
              <a:cs typeface="B Mitra" panose="00000400000000000000" pitchFamily="2" charset="-78"/>
            </a:endParaRPr>
          </a:p>
          <a:p>
            <a:pPr algn="justLow" rtl="1"/>
            <a:r>
              <a:rPr lang="fa-IR" altLang="en-US" sz="2800" b="1" dirty="0">
                <a:cs typeface="B Mitra" panose="00000400000000000000" pitchFamily="2" charset="-78"/>
              </a:rPr>
              <a:t>1937</a:t>
            </a:r>
            <a:r>
              <a:rPr lang="fa-IR" altLang="en-US" sz="2800" dirty="0">
                <a:cs typeface="B Mitra" panose="00000400000000000000" pitchFamily="2" charset="-78"/>
              </a:rPr>
              <a:t> : آغاز فعاليت مؤسسات مهندسي پزشكي</a:t>
            </a:r>
          </a:p>
          <a:p>
            <a:pPr algn="justLow" rtl="1"/>
            <a:r>
              <a:rPr lang="fa-IR" altLang="en-US" sz="2800" b="1" dirty="0">
                <a:cs typeface="B Mitra" panose="00000400000000000000" pitchFamily="2" charset="-78"/>
              </a:rPr>
              <a:t>1940</a:t>
            </a:r>
            <a:r>
              <a:rPr lang="fa-IR" altLang="en-US" sz="2800" dirty="0">
                <a:cs typeface="B Mitra" panose="00000400000000000000" pitchFamily="2" charset="-78"/>
              </a:rPr>
              <a:t> : آنژيوگرافي</a:t>
            </a:r>
          </a:p>
          <a:p>
            <a:pPr algn="justLow" rtl="1"/>
            <a:r>
              <a:rPr lang="fa-IR" altLang="en-US" sz="2800" b="1" dirty="0">
                <a:cs typeface="B Mitra" panose="00000400000000000000" pitchFamily="2" charset="-78"/>
              </a:rPr>
              <a:t>1943</a:t>
            </a:r>
            <a:r>
              <a:rPr lang="fa-IR" altLang="en-US" sz="2800" dirty="0">
                <a:cs typeface="B Mitra" panose="00000400000000000000" pitchFamily="2" charset="-78"/>
              </a:rPr>
              <a:t> : كاشت اولين ايمپلنت در بدن انسان و تشكيل اولين انجمن مهندسي پزشكي در آلمان</a:t>
            </a:r>
          </a:p>
          <a:p>
            <a:pPr algn="justLow" rtl="1"/>
            <a:r>
              <a:rPr lang="fa-IR" altLang="en-US" sz="2800" b="1" dirty="0">
                <a:cs typeface="B Mitra" panose="00000400000000000000" pitchFamily="2" charset="-78"/>
              </a:rPr>
              <a:t>1948</a:t>
            </a:r>
            <a:r>
              <a:rPr lang="fa-IR" altLang="en-US" sz="2800" dirty="0">
                <a:cs typeface="B Mitra" panose="00000400000000000000" pitchFamily="2" charset="-78"/>
              </a:rPr>
              <a:t> : برگزاري اولين كنفرانس مهندسي پزشكي در جهان</a:t>
            </a:r>
          </a:p>
          <a:p>
            <a:pPr algn="justLow" rtl="1"/>
            <a:r>
              <a:rPr lang="fa-IR" altLang="en-US" sz="2800" b="1" dirty="0">
                <a:cs typeface="B Mitra" panose="00000400000000000000" pitchFamily="2" charset="-78"/>
              </a:rPr>
              <a:t>1970</a:t>
            </a:r>
            <a:r>
              <a:rPr lang="fa-IR" altLang="en-US" sz="2800" dirty="0">
                <a:cs typeface="B Mitra" panose="00000400000000000000" pitchFamily="2" charset="-78"/>
              </a:rPr>
              <a:t> : ساخت دستگاه </a:t>
            </a:r>
            <a:r>
              <a:rPr lang="en-US" altLang="en-US" sz="2400" dirty="0">
                <a:cs typeface="B Mitra" panose="00000400000000000000" pitchFamily="2" charset="-78"/>
              </a:rPr>
              <a:t>MRI</a:t>
            </a:r>
            <a:r>
              <a:rPr lang="fa-IR" altLang="en-US" sz="2800" dirty="0">
                <a:cs typeface="B Mitra" panose="00000400000000000000" pitchFamily="2" charset="-78"/>
              </a:rPr>
              <a:t> </a:t>
            </a:r>
            <a:endParaRPr lang="en-US" altLang="en-US" sz="28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 dirty="0">
                <a:cs typeface="B Titr" panose="00000700000000000000" pitchFamily="2" charset="-78"/>
              </a:rPr>
              <a:t>تاريخچه مهندسي پزشكي در ايران</a:t>
            </a:r>
            <a:endParaRPr lang="en-US" altLang="en-US" sz="4800" b="1" dirty="0">
              <a:cs typeface="B Titr" panose="00000700000000000000" pitchFamily="2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7327"/>
            <a:ext cx="9144000" cy="3657600"/>
          </a:xfrm>
        </p:spPr>
        <p:txBody>
          <a:bodyPr/>
          <a:lstStyle/>
          <a:p>
            <a:pPr algn="justLow" rtl="1"/>
            <a:r>
              <a:rPr lang="fa-IR" altLang="en-US" sz="3300" b="1" dirty="0">
                <a:cs typeface="B Mitra" panose="00000400000000000000" pitchFamily="2" charset="-78"/>
              </a:rPr>
              <a:t>1366</a:t>
            </a:r>
            <a:r>
              <a:rPr lang="fa-IR" altLang="en-US" sz="3300" dirty="0">
                <a:cs typeface="B Mitra" panose="00000400000000000000" pitchFamily="2" charset="-78"/>
              </a:rPr>
              <a:t> : اجراي پروژه دست سيبرنتيك توسط </a:t>
            </a:r>
            <a:r>
              <a:rPr lang="fa-IR" altLang="en-US" sz="3300" dirty="0">
                <a:solidFill>
                  <a:srgbClr val="FFFF00"/>
                </a:solidFill>
                <a:cs typeface="B Mitra" panose="00000400000000000000" pitchFamily="2" charset="-78"/>
              </a:rPr>
              <a:t>آقاي</a:t>
            </a:r>
            <a:r>
              <a:rPr lang="fa-IR" altLang="en-US" sz="3300" dirty="0">
                <a:cs typeface="B Mitra" panose="00000400000000000000" pitchFamily="2" charset="-78"/>
              </a:rPr>
              <a:t> </a:t>
            </a:r>
            <a:r>
              <a:rPr lang="fa-IR" altLang="en-US" sz="3300" dirty="0">
                <a:solidFill>
                  <a:srgbClr val="FFFF00"/>
                </a:solidFill>
                <a:cs typeface="B Mitra" panose="00000400000000000000" pitchFamily="2" charset="-78"/>
              </a:rPr>
              <a:t>دكتر هاشمي گلپايگاني </a:t>
            </a:r>
            <a:r>
              <a:rPr lang="fa-IR" altLang="en-US" sz="3300" dirty="0">
                <a:cs typeface="B Mitra" panose="00000400000000000000" pitchFamily="2" charset="-78"/>
              </a:rPr>
              <a:t>و</a:t>
            </a:r>
            <a:r>
              <a:rPr lang="fa-IR" altLang="en-US" sz="3300" dirty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altLang="en-US" sz="3300" dirty="0">
                <a:cs typeface="B Mitra" panose="00000400000000000000" pitchFamily="2" charset="-78"/>
              </a:rPr>
              <a:t>تأسيس آزمايشگاه مهندسي پزشكي</a:t>
            </a:r>
          </a:p>
          <a:p>
            <a:pPr algn="justLow" rtl="1"/>
            <a:r>
              <a:rPr lang="fa-IR" altLang="en-US" sz="3300" b="1" dirty="0">
                <a:cs typeface="B Mitra" panose="00000400000000000000" pitchFamily="2" charset="-78"/>
              </a:rPr>
              <a:t>1371</a:t>
            </a:r>
            <a:r>
              <a:rPr lang="fa-IR" altLang="en-US" sz="3300" dirty="0">
                <a:cs typeface="B Mitra" panose="00000400000000000000" pitchFamily="2" charset="-78"/>
              </a:rPr>
              <a:t> : آغاز كار دانشكده مهندسي پزشكي (گرايش بيوالكتريك)</a:t>
            </a:r>
          </a:p>
          <a:p>
            <a:pPr algn="justLow" rtl="1"/>
            <a:r>
              <a:rPr lang="fa-IR" altLang="en-US" sz="3300" b="1" dirty="0">
                <a:cs typeface="B Mitra" panose="00000400000000000000" pitchFamily="2" charset="-78"/>
              </a:rPr>
              <a:t>1374</a:t>
            </a:r>
            <a:r>
              <a:rPr lang="fa-IR" altLang="en-US" sz="3300" dirty="0">
                <a:cs typeface="B Mitra" panose="00000400000000000000" pitchFamily="2" charset="-78"/>
              </a:rPr>
              <a:t> : پذيرش دانشجوي كارشناسي (گرايش باليني)</a:t>
            </a:r>
          </a:p>
          <a:p>
            <a:pPr algn="justLow" rtl="1"/>
            <a:r>
              <a:rPr lang="fa-IR" altLang="en-US" sz="3300" b="1" dirty="0">
                <a:cs typeface="B Mitra" panose="00000400000000000000" pitchFamily="2" charset="-78"/>
              </a:rPr>
              <a:t>1381</a:t>
            </a:r>
            <a:r>
              <a:rPr lang="fa-IR" altLang="en-US" sz="3300" dirty="0">
                <a:cs typeface="B Mitra" panose="00000400000000000000" pitchFamily="2" charset="-78"/>
              </a:rPr>
              <a:t> : پذيرش دانشجوي كارشناسي در 3 گرايش</a:t>
            </a:r>
          </a:p>
          <a:p>
            <a:pPr algn="justLow" rtl="1">
              <a:buFont typeface="Wingdings" panose="05000000000000000000" pitchFamily="2" charset="2"/>
              <a:buNone/>
            </a:pPr>
            <a:endParaRPr lang="en-US" altLang="en-US" sz="33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 dirty="0">
                <a:cs typeface="B Titr" panose="00000700000000000000" pitchFamily="2" charset="-78"/>
              </a:rPr>
              <a:t>مهندس پزشك</a:t>
            </a:r>
            <a:endParaRPr lang="en-US" altLang="en-US" sz="4800" b="1" dirty="0">
              <a:cs typeface="B Titr" panose="00000700000000000000" pitchFamily="2" charset="-7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9296400" cy="6324600"/>
          </a:xfrm>
        </p:spPr>
        <p:txBody>
          <a:bodyPr>
            <a:normAutofit/>
          </a:bodyPr>
          <a:lstStyle/>
          <a:p>
            <a:pPr algn="justLow" rtl="1">
              <a:lnSpc>
                <a:spcPct val="80000"/>
              </a:lnSpc>
            </a:pPr>
            <a:r>
              <a:rPr lang="fa-IR" altLang="en-US" sz="2800" b="1" dirty="0">
                <a:solidFill>
                  <a:schemeClr val="tx1"/>
                </a:solidFill>
                <a:cs typeface="B Mitra" panose="00000400000000000000" pitchFamily="2" charset="-78"/>
              </a:rPr>
              <a:t>مهندس پزشك</a:t>
            </a:r>
            <a:r>
              <a:rPr lang="fa-IR" altLang="en-US" sz="2800" dirty="0">
                <a:cs typeface="B Mitra" panose="00000400000000000000" pitchFamily="2" charset="-78"/>
              </a:rPr>
              <a:t> از تخصص هاي مهندسي كلاسيك براي آناليز و حل مشكلات زيست شناسي و پزشكي استفاده مي كند</a:t>
            </a: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en-US" sz="2400" dirty="0">
              <a:cs typeface="B Mitra" panose="00000400000000000000" pitchFamily="2" charset="-78"/>
            </a:endParaRPr>
          </a:p>
          <a:p>
            <a:pPr algn="justLow" rtl="1">
              <a:lnSpc>
                <a:spcPct val="80000"/>
              </a:lnSpc>
            </a:pPr>
            <a:r>
              <a:rPr lang="fa-IR" altLang="en-US" sz="3200" dirty="0">
                <a:cs typeface="B Mitra" panose="00000400000000000000" pitchFamily="2" charset="-78"/>
              </a:rPr>
              <a:t>توانايي ها</a:t>
            </a:r>
          </a:p>
          <a:p>
            <a:pPr lvl="1" algn="justLow" rtl="1">
              <a:lnSpc>
                <a:spcPct val="80000"/>
              </a:lnSpc>
            </a:pPr>
            <a:r>
              <a:rPr lang="fa-IR" altLang="en-US" dirty="0">
                <a:cs typeface="B Mitra" panose="00000400000000000000" pitchFamily="2" charset="-78"/>
              </a:rPr>
              <a:t>طراحي نرم افزارها</a:t>
            </a:r>
          </a:p>
          <a:p>
            <a:pPr lvl="1" algn="justLow" rtl="1">
              <a:lnSpc>
                <a:spcPct val="80000"/>
              </a:lnSpc>
            </a:pPr>
            <a:r>
              <a:rPr lang="fa-IR" altLang="en-US" dirty="0">
                <a:cs typeface="B Mitra" panose="00000400000000000000" pitchFamily="2" charset="-78"/>
              </a:rPr>
              <a:t>طراحي سخت افزارها</a:t>
            </a:r>
          </a:p>
          <a:p>
            <a:pPr lvl="1" algn="justLow" rtl="1">
              <a:lnSpc>
                <a:spcPct val="80000"/>
              </a:lnSpc>
            </a:pPr>
            <a:r>
              <a:rPr lang="fa-IR" altLang="en-US" dirty="0">
                <a:cs typeface="B Mitra" panose="00000400000000000000" pitchFamily="2" charset="-78"/>
              </a:rPr>
              <a:t>جمع آوري اطلاعات براي ارائه روش هاي نوين و رهبري تحقيقات لازم براي رفع مشکلات باليني</a:t>
            </a:r>
            <a:endParaRPr lang="fa-IR" altLang="en-US" sz="2400" dirty="0">
              <a:cs typeface="B Mitra" panose="00000400000000000000" pitchFamily="2" charset="-78"/>
            </a:endParaRPr>
          </a:p>
          <a:p>
            <a:pPr algn="justLow" rtl="1">
              <a:lnSpc>
                <a:spcPct val="80000"/>
              </a:lnSpc>
            </a:pPr>
            <a:r>
              <a:rPr lang="fa-IR" altLang="en-US" sz="3200" dirty="0">
                <a:cs typeface="B Mitra" panose="00000400000000000000" pitchFamily="2" charset="-78"/>
              </a:rPr>
              <a:t>دلايل انتخاب </a:t>
            </a: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en-US" sz="3200" dirty="0">
              <a:cs typeface="B Mitra" panose="00000400000000000000" pitchFamily="2" charset="-78"/>
            </a:endParaRPr>
          </a:p>
          <a:p>
            <a:pPr lvl="1" algn="justLow" rtl="1">
              <a:lnSpc>
                <a:spcPct val="80000"/>
              </a:lnSpc>
            </a:pPr>
            <a:r>
              <a:rPr lang="fa-IR" altLang="en-US" dirty="0">
                <a:cs typeface="B Mitra" panose="00000400000000000000" pitchFamily="2" charset="-78"/>
              </a:rPr>
              <a:t>خدمت به مردم</a:t>
            </a:r>
          </a:p>
          <a:p>
            <a:pPr lvl="1" algn="justLow" rtl="1">
              <a:lnSpc>
                <a:spcPct val="80000"/>
              </a:lnSpc>
            </a:pPr>
            <a:r>
              <a:rPr lang="fa-IR" altLang="en-US" dirty="0">
                <a:cs typeface="B Mitra" panose="00000400000000000000" pitchFamily="2" charset="-78"/>
              </a:rPr>
              <a:t>هيجان كار با سيستم هاي زنده</a:t>
            </a:r>
          </a:p>
          <a:p>
            <a:pPr lvl="1" algn="justLow" rtl="1">
              <a:lnSpc>
                <a:spcPct val="80000"/>
              </a:lnSpc>
            </a:pPr>
            <a:r>
              <a:rPr lang="fa-IR" altLang="en-US" dirty="0">
                <a:cs typeface="B Mitra" panose="00000400000000000000" pitchFamily="2" charset="-78"/>
              </a:rPr>
              <a:t>به كار بردن تكنولوژي پيشرفته در مسائل پيچيده مراقبتهاي پزشكي</a:t>
            </a: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a-IR" altLang="en-US" sz="3200" dirty="0">
              <a:cs typeface="B Mitra" panose="00000400000000000000" pitchFamily="2" charset="-78"/>
            </a:endParaRPr>
          </a:p>
          <a:p>
            <a:pPr algn="justLow" rt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2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7872E-6 L -0.00833 -0.4717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358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8141E-6 L -0.00347 -0.4949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47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08233E-6 L 0.00365 -0.475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375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48844E-6 L 0.00365 -0.4560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2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 dirty="0">
                <a:cs typeface="B Titr" panose="00000700000000000000" pitchFamily="2" charset="-78"/>
              </a:rPr>
              <a:t>زمينه هاي كاري مهندسين پزشك</a:t>
            </a:r>
            <a:endParaRPr lang="en-US" altLang="en-US" sz="4800" b="1" dirty="0">
              <a:cs typeface="B Titr" panose="00000700000000000000" pitchFamily="2" charset="-78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9296400" cy="3886200"/>
          </a:xfrm>
        </p:spPr>
        <p:txBody>
          <a:bodyPr>
            <a:noAutofit/>
          </a:bodyPr>
          <a:lstStyle/>
          <a:p>
            <a:pPr algn="justLow" rtl="1">
              <a:lnSpc>
                <a:spcPct val="90000"/>
              </a:lnSpc>
            </a:pPr>
            <a:r>
              <a:rPr lang="fa-IR" altLang="en-US" sz="2000" dirty="0">
                <a:cs typeface="B Mitra" panose="00000400000000000000" pitchFamily="2" charset="-78"/>
              </a:rPr>
              <a:t>طراحي سيستم هاي كامپيوتري براي مانتيتورينگ بيمار در حين جراحي يا در مراقبت ويژه و يا براي مانيتورينگ فرد سالم در محيط هاي غير معمول مثل فضانوردان 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sz="2000" dirty="0" smtClean="0">
                <a:cs typeface="B Mitra" panose="00000400000000000000" pitchFamily="2" charset="-78"/>
              </a:rPr>
              <a:t>طراحي </a:t>
            </a:r>
            <a:r>
              <a:rPr lang="fa-IR" altLang="en-US" sz="2000" dirty="0">
                <a:cs typeface="B Mitra" panose="00000400000000000000" pitchFamily="2" charset="-78"/>
              </a:rPr>
              <a:t>سنسورهاي اندازه گيري عناصر شيميايي خون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sz="2000" dirty="0" smtClean="0">
                <a:cs typeface="B Mitra" panose="00000400000000000000" pitchFamily="2" charset="-78"/>
              </a:rPr>
              <a:t>طراحي </a:t>
            </a:r>
            <a:r>
              <a:rPr lang="fa-IR" altLang="en-US" sz="2000" dirty="0">
                <a:cs typeface="B Mitra" panose="00000400000000000000" pitchFamily="2" charset="-78"/>
              </a:rPr>
              <a:t>دستگاهها و تجهيزات براي كاربردهاي درماني مانند: دستگاه ليزر، دستگاه خودكار آزاد سازي انسولين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sz="2000" dirty="0" smtClean="0">
                <a:cs typeface="B Mitra" panose="00000400000000000000" pitchFamily="2" charset="-78"/>
              </a:rPr>
              <a:t>توسعه </a:t>
            </a:r>
            <a:r>
              <a:rPr lang="fa-IR" altLang="en-US" sz="2000" dirty="0">
                <a:cs typeface="B Mitra" panose="00000400000000000000" pitchFamily="2" charset="-78"/>
              </a:rPr>
              <a:t>سيستم هاي تصميم گير هوشمند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sz="2000" dirty="0" smtClean="0">
                <a:cs typeface="B Mitra" panose="00000400000000000000" pitchFamily="2" charset="-78"/>
              </a:rPr>
              <a:t>طراحي </a:t>
            </a:r>
            <a:r>
              <a:rPr lang="fa-IR" altLang="en-US" sz="2000" dirty="0">
                <a:cs typeface="B Mitra" panose="00000400000000000000" pitchFamily="2" charset="-78"/>
              </a:rPr>
              <a:t>آزمايشگاهها و ساير واحدهاي كلينيكي در بيمارستان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sz="2000" dirty="0" smtClean="0">
                <a:cs typeface="B Mitra" panose="00000400000000000000" pitchFamily="2" charset="-78"/>
              </a:rPr>
              <a:t>طراحي </a:t>
            </a:r>
            <a:r>
              <a:rPr lang="fa-IR" altLang="en-US" sz="2000" dirty="0">
                <a:cs typeface="B Mitra" panose="00000400000000000000" pitchFamily="2" charset="-78"/>
              </a:rPr>
              <a:t>و ساخت دستگاههاي تصويربرداري پزشكي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sz="2000" dirty="0" smtClean="0">
                <a:cs typeface="B Mitra" panose="00000400000000000000" pitchFamily="2" charset="-78"/>
              </a:rPr>
              <a:t>ساخت </a:t>
            </a:r>
            <a:r>
              <a:rPr lang="fa-IR" altLang="en-US" sz="2000" dirty="0">
                <a:cs typeface="B Mitra" panose="00000400000000000000" pitchFamily="2" charset="-78"/>
              </a:rPr>
              <a:t>و اجراي مدل هاي رياضي و يا كامپيوتري سيستم هاي فيزيولوژيكي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sz="2000" dirty="0" smtClean="0">
                <a:cs typeface="B Mitra" panose="00000400000000000000" pitchFamily="2" charset="-78"/>
              </a:rPr>
              <a:t>بكار </a:t>
            </a:r>
            <a:r>
              <a:rPr lang="fa-IR" altLang="en-US" sz="2000" dirty="0">
                <a:cs typeface="B Mitra" panose="00000400000000000000" pitchFamily="2" charset="-78"/>
              </a:rPr>
              <a:t>بردن روشهاي تشخيص جديد نيازمند آناليزهاي مهندسي 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sz="2000" dirty="0" smtClean="0">
                <a:cs typeface="B Mitra" panose="00000400000000000000" pitchFamily="2" charset="-78"/>
              </a:rPr>
              <a:t>طراحي </a:t>
            </a:r>
            <a:r>
              <a:rPr lang="fa-IR" altLang="en-US" sz="2000" dirty="0">
                <a:cs typeface="B Mitra" panose="00000400000000000000" pitchFamily="2" charset="-78"/>
              </a:rPr>
              <a:t>و ساخت بيومتريال ها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sz="2000" dirty="0" smtClean="0">
                <a:cs typeface="B Mitra" panose="00000400000000000000" pitchFamily="2" charset="-78"/>
              </a:rPr>
              <a:t>تحقيق </a:t>
            </a:r>
            <a:r>
              <a:rPr lang="fa-IR" altLang="en-US" sz="2000" dirty="0">
                <a:cs typeface="B Mitra" panose="00000400000000000000" pitchFamily="2" charset="-78"/>
              </a:rPr>
              <a:t>درباره بيومكانيك آسيب و ترميم زخم</a:t>
            </a:r>
          </a:p>
          <a:p>
            <a:pPr algn="justLow" rtl="1">
              <a:lnSpc>
                <a:spcPct val="90000"/>
              </a:lnSpc>
            </a:pPr>
            <a:r>
              <a:rPr lang="fa-IR" altLang="en-US" sz="2000" dirty="0" smtClean="0">
                <a:cs typeface="B Mitra" panose="00000400000000000000" pitchFamily="2" charset="-78"/>
                <a:hlinkClick r:id="rId2" action="ppaction://hlinksldjump"/>
              </a:rPr>
              <a:t>طراحي </a:t>
            </a:r>
            <a:r>
              <a:rPr lang="fa-IR" altLang="en-US" sz="2000" dirty="0">
                <a:cs typeface="B Mitra" panose="00000400000000000000" pitchFamily="2" charset="-78"/>
                <a:hlinkClick r:id="rId2" action="ppaction://hlinksldjump"/>
              </a:rPr>
              <a:t>و ساخت</a:t>
            </a:r>
            <a:endParaRPr lang="fa-IR" altLang="en-US" sz="2000" dirty="0">
              <a:cs typeface="B Mitra" panose="00000400000000000000" pitchFamily="2" charset="-78"/>
            </a:endParaRPr>
          </a:p>
          <a:p>
            <a:pPr algn="justLow" rtl="1">
              <a:lnSpc>
                <a:spcPct val="90000"/>
              </a:lnSpc>
            </a:pPr>
            <a:endParaRPr lang="fa-IR" altLang="en-US" sz="2000" dirty="0">
              <a:cs typeface="B Mitra" panose="00000400000000000000" pitchFamily="2" charset="-78"/>
            </a:endParaRPr>
          </a:p>
          <a:p>
            <a:pPr algn="justLow" rtl="1">
              <a:lnSpc>
                <a:spcPct val="90000"/>
              </a:lnSpc>
            </a:pPr>
            <a:endParaRPr lang="fa-IR" altLang="en-US" sz="2000" dirty="0">
              <a:cs typeface="B Mitra" panose="00000400000000000000" pitchFamily="2" charset="-78"/>
            </a:endParaRPr>
          </a:p>
          <a:p>
            <a:pPr algn="justLow" rt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36994E-6 L 0.00295 -0.568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843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9.82659E-7 L 0.00747 -0.5724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2862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4624E-7 L 0.00782 -0.56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2825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-0.26382 L 0.01025 -0.5967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78035E-7 L -0.00573 -1.1500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5750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09249E-7 L -0.00417 -1.1648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824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19653E-6 L 0.00052 -1.1685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842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58382E-6 L -0.02066 -1.1722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58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4800" b="1" dirty="0">
                <a:cs typeface="B Titr" panose="00000700000000000000" pitchFamily="2" charset="-78"/>
              </a:rPr>
              <a:t>فعاليت هاي ويژه</a:t>
            </a:r>
            <a:endParaRPr lang="en-US" altLang="en-US" sz="4800" b="1" dirty="0">
              <a:cs typeface="B Titr" panose="00000700000000000000" pitchFamily="2" charset="-78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altLang="en-US" sz="2700" dirty="0">
                <a:cs typeface="B Mitra" panose="00000400000000000000" pitchFamily="2" charset="-78"/>
              </a:rPr>
              <a:t>ضربان سازهاي قلب</a:t>
            </a:r>
          </a:p>
          <a:p>
            <a:pPr algn="r" rtl="1"/>
            <a:r>
              <a:rPr lang="fa-IR" altLang="en-US" sz="2700" dirty="0">
                <a:cs typeface="B Mitra" panose="00000400000000000000" pitchFamily="2" charset="-78"/>
              </a:rPr>
              <a:t>دفيبريلاتور ها</a:t>
            </a:r>
          </a:p>
          <a:p>
            <a:pPr algn="r" rtl="1"/>
            <a:r>
              <a:rPr lang="fa-IR" altLang="en-US" sz="2700" dirty="0">
                <a:cs typeface="B Mitra" panose="00000400000000000000" pitchFamily="2" charset="-78"/>
              </a:rPr>
              <a:t>كليه مصنوعي</a:t>
            </a:r>
          </a:p>
          <a:p>
            <a:pPr algn="r" rtl="1"/>
            <a:r>
              <a:rPr lang="fa-IR" altLang="en-US" sz="2700" dirty="0">
                <a:cs typeface="B Mitra" panose="00000400000000000000" pitchFamily="2" charset="-78"/>
              </a:rPr>
              <a:t>ريه مصنوعي</a:t>
            </a:r>
          </a:p>
          <a:p>
            <a:pPr algn="r" rtl="1"/>
            <a:r>
              <a:rPr lang="fa-IR" altLang="en-US" sz="2700" dirty="0">
                <a:cs typeface="B Mitra" panose="00000400000000000000" pitchFamily="2" charset="-78"/>
              </a:rPr>
              <a:t>قلب مصنوعي</a:t>
            </a:r>
          </a:p>
          <a:p>
            <a:pPr algn="r" rtl="1"/>
            <a:r>
              <a:rPr lang="fa-IR" altLang="en-US" sz="2700" dirty="0">
                <a:cs typeface="B Mitra" panose="00000400000000000000" pitchFamily="2" charset="-78"/>
              </a:rPr>
              <a:t>عروق خوني مصنوعي</a:t>
            </a:r>
          </a:p>
          <a:p>
            <a:pPr algn="r" rtl="1"/>
            <a:r>
              <a:rPr lang="fa-IR" altLang="en-US" sz="2700" dirty="0">
                <a:cs typeface="B Mitra" panose="00000400000000000000" pitchFamily="2" charset="-78"/>
              </a:rPr>
              <a:t>مفصلهاي مصنوعي</a:t>
            </a:r>
          </a:p>
          <a:p>
            <a:pPr algn="r" rtl="1"/>
            <a:r>
              <a:rPr lang="fa-IR" altLang="en-US" sz="2700" dirty="0">
                <a:cs typeface="B Mitra" panose="00000400000000000000" pitchFamily="2" charset="-78"/>
              </a:rPr>
              <a:t>اعضاي مصنوعي (دست و پا)</a:t>
            </a:r>
          </a:p>
          <a:p>
            <a:pPr algn="r" rtl="1"/>
            <a:endParaRPr lang="en-US" altLang="en-US" sz="27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3000</TotalTime>
  <Words>1668</Words>
  <Application>Microsoft Office PowerPoint</Application>
  <PresentationFormat>Widescreen</PresentationFormat>
  <Paragraphs>276</Paragraphs>
  <Slides>32</Slides>
  <Notes>0</Notes>
  <HiddenSlides>17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B Mitra</vt:lpstr>
      <vt:lpstr>Wingdings 3</vt:lpstr>
      <vt:lpstr>Wingdings</vt:lpstr>
      <vt:lpstr>B Traffic</vt:lpstr>
      <vt:lpstr>Arial</vt:lpstr>
      <vt:lpstr>Trebuchet MS</vt:lpstr>
      <vt:lpstr>Times New Roman</vt:lpstr>
      <vt:lpstr>B Titr</vt:lpstr>
      <vt:lpstr>L</vt:lpstr>
      <vt:lpstr>Facet</vt:lpstr>
      <vt:lpstr>PowerPoint Presentation</vt:lpstr>
      <vt:lpstr>تعريف مهندسي پزشكي</vt:lpstr>
      <vt:lpstr>مهندسي زيستي Bioengineering</vt:lpstr>
      <vt:lpstr>تاريخچه مهندسي پزشكي</vt:lpstr>
      <vt:lpstr>تاريخچه مهندسي پزشكي در قرن 20</vt:lpstr>
      <vt:lpstr>تاريخچه مهندسي پزشكي در ايران</vt:lpstr>
      <vt:lpstr>مهندس پزشك</vt:lpstr>
      <vt:lpstr>زمينه هاي كاري مهندسين پزشك</vt:lpstr>
      <vt:lpstr>فعاليت هاي ويژه</vt:lpstr>
      <vt:lpstr>رشته هاي مرتبط با مهندسي پزشكي</vt:lpstr>
      <vt:lpstr>گرايش های مهندسی پزشکی</vt:lpstr>
      <vt:lpstr>بيوالكتريك</vt:lpstr>
      <vt:lpstr>شاخه هاي بيوالكتريك</vt:lpstr>
      <vt:lpstr>تحقيقات جديد در زمينه بيوالكتريك</vt:lpstr>
      <vt:lpstr>برخي پروژه هاي مهم(بيو الكتريك)</vt:lpstr>
      <vt:lpstr>بيومكانيك</vt:lpstr>
      <vt:lpstr>شاخه هاي بيو مكانيك</vt:lpstr>
      <vt:lpstr>زمينه هاي كاري بيو مكانيك</vt:lpstr>
      <vt:lpstr>برخي پروژه هاي مهم(بيو مكانيك)</vt:lpstr>
      <vt:lpstr>بيومتريال</vt:lpstr>
      <vt:lpstr>مباحث مهم در دانش بيومتريال</vt:lpstr>
      <vt:lpstr>برخي پروژه هاي مهم(بيو مواد)</vt:lpstr>
      <vt:lpstr>محورهاي مشترك سه گرايش</vt:lpstr>
      <vt:lpstr>مهندسي توانبخشي</vt:lpstr>
      <vt:lpstr>زمينه هاي كاري</vt:lpstr>
      <vt:lpstr>فيزيولوژي سيستم ها</vt:lpstr>
      <vt:lpstr>مهندسي كلينيكي</vt:lpstr>
      <vt:lpstr>جوامع حرفه اي</vt:lpstr>
      <vt:lpstr>مراكز فعال مهندسي پزشكي در ايران</vt:lpstr>
      <vt:lpstr>مشكلات مهندسي پزشكي در ايران</vt:lpstr>
      <vt:lpstr>پیشنهادها</vt:lpstr>
      <vt:lpstr>پيشنهادها</vt:lpstr>
    </vt:vector>
  </TitlesOfParts>
  <Company>Biomedical Dept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معرفي مهندسي پزشكي</dc:title>
  <dc:creator>user</dc:creator>
  <cp:lastModifiedBy>ISIC</cp:lastModifiedBy>
  <cp:revision>103</cp:revision>
  <dcterms:created xsi:type="dcterms:W3CDTF">2006-04-18T10:22:53Z</dcterms:created>
  <dcterms:modified xsi:type="dcterms:W3CDTF">2019-07-06T16:23:02Z</dcterms:modified>
</cp:coreProperties>
</file>